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9" r:id="rId1"/>
    <p:sldMasterId id="214748371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1" y="3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6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086800" y="0"/>
            <a:ext cx="17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84000"/>
            <a:ext cx="436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14" name="Google Shape;4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ae39c33a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ae39c33a9_0_187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23" name="Google Shape;523;g12ae39c33a9_0_187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10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c5d8a582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c5d8a582b_0_73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30" name="Google Shape;530;g11c5d8a582b_0_73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11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ae39c33a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ae39c33a9_0_224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41" name="Google Shape;541;g12ae39c33a9_0_224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12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ae39c33a9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ae39c33a9_0_294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66" name="Google Shape;566;g12ae39c33a9_0_294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13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c5d8a582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c5d8a582b_0_148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thing.setPropertyReadHandler("temperature", async () =&gt;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return mySensor.temperature.read();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thing.setActionHandler("increaseTemperature", async () =&gt;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myHeater.turnOn();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	setTimeout(() =&gt;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		myHeater.turnOff();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    	let currentTemp = mySensor.temperature.read();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    	if (currentTemp &gt; 45)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      	thing.emitEvent("overheat", count);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}, "1000")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  	return true;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73" name="Google Shape;573;g11c5d8a582b_0_148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14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ae39c33a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2ae39c33a9_0_311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81" name="Google Shape;581;g12ae39c33a9_0_311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15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c5d8a582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c5d8a582b_0_134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const thing = await WoT.consume(td);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setInterval(async ()=&gt;{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const temperatureReading = await thing.readProperty("temperature")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const temperatureValue = temperatureReading.value();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if (temperatureValue &lt; 20){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await thing.invokeAction("increaseTemperature")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},10000)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05" name="Google Shape;605;g11c5d8a582b_0_134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16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c4be437a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c4be437a7_1_1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13" name="Google Shape;613;g11c4be437a7_1_1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17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ae39c33a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ae39c33a9_0_299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36" name="Google Shape;636;g12ae39c33a9_0_299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18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ae39c33a9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ae39c33a9_0_477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44" name="Google Shape;644;g12ae39c33a9_0_477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19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ae39c33a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19125"/>
            <a:ext cx="6048375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ae39c33a9_0_517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54" name="Google Shape;654;g12ae39c33a9_0_517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20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ae39c33a9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19125"/>
            <a:ext cx="6048375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2ae39c33a9_0_500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74" name="Google Shape;674;g12ae39c33a9_0_500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21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ae39c33a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ae39c33a9_0_49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693" name="Google Shape;693;g12ae39c33a9_0_49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22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ae39c33a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ae39c33a9_0_882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10" name="Google Shape;710;g12ae39c33a9_0_882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23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ae39c33a9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ae39c33a9_0_897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18" name="Google Shape;718;g12ae39c33a9_0_897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24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ae39c33a9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ae39c33a9_0_931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6" name="Google Shape;726;g12ae39c33a9_0_931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25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ae39c33a9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2ae39c33a9_0_90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36" name="Google Shape;736;g12ae39c33a9_0_90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26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c5d8a582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c5d8a582b_0_197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43" name="Google Shape;743;g11c5d8a582b_0_197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27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2ae39c33a9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2ae39c33a9_0_876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50" name="Google Shape;750;g12ae39c33a9_0_876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28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2ae39c33a9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2ae39c33a9_0_85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59" name="Google Shape;759;g12ae39c33a9_0_85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29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ae39c33a9_0_1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32" name="Google Shape;432;g12ae39c33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ae39c33a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ae39c33a9_0_860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67" name="Google Shape;767;g12ae39c33a9_0_860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30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ae39c33a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ae39c33a9_0_86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76" name="Google Shape;776;g12ae39c33a9_0_86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31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ae39c33a9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ae39c33a9_0_945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85" name="Google Shape;785;g12ae39c33a9_0_945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32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ae39c33a9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ae39c33a9_0_920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26" name="Google Shape;826;g12ae39c33a9_0_920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33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ae39c33a9_0_912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9" name="Google Shape;839;g12ae39c33a9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ae39c33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ae39c33a9_0_49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46" name="Google Shape;446;g12ae39c33a9_0_49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4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ae39c33a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ae39c33a9_0_108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53" name="Google Shape;453;g12ae39c33a9_0_108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5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ae39c33a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ae39c33a9_0_141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4" name="Google Shape;484;g12ae39c33a9_0_141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6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ae39c33a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ae39c33a9_0_204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93" name="Google Shape;493;g12ae39c33a9_0_204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7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ae39c33a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ae39c33a9_0_219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7" name="Google Shape;507;g12ae39c33a9_0_219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8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ae39c33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ae39c33a9_0_179:notes"/>
          <p:cNvSpPr txBox="1">
            <a:spLocks noGrp="1"/>
          </p:cNvSpPr>
          <p:nvPr>
            <p:ph type="body" idx="1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14" name="Google Shape;514;g12ae39c33a9_0_179:notes"/>
          <p:cNvSpPr txBox="1">
            <a:spLocks noGrp="1"/>
          </p:cNvSpPr>
          <p:nvPr>
            <p:ph type="sldNum" idx="12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Notes</a:t>
            </a:r>
            <a:r>
              <a:rPr lang="en-US" b="0">
                <a:solidFill>
                  <a:schemeClr val="dk1"/>
                </a:solidFill>
              </a:rPr>
              <a:t> </a:t>
            </a:r>
            <a:fld id="{00000000-1234-1234-1234-123412341234}" type="slidenum">
              <a:rPr lang="en-US" b="0">
                <a:solidFill>
                  <a:schemeClr val="dk1"/>
                </a:solidFill>
              </a:rPr>
              <a:t>9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adient DB–Petrol 80pt">
  <p:cSld name="Title Gradient DB–Petrol 80pt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(Text spotlight)">
  <p:cSld name="Single image (Text spotlight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0" y="1"/>
            <a:ext cx="7611160" cy="6167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1022400" y="1054100"/>
            <a:ext cx="615627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042400" y="1054100"/>
            <a:ext cx="3744000" cy="511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>
  <p:cSld name="One object (larg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ep Blue 80pt">
  <p:cSld name="Title Deep Blue 80pt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 descr="A close up of a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ep Blue 60pt">
  <p:cSld name="Title Deep Blue 60p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 descr="A close up of a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ep Blue 40pt">
  <p:cSld name="Title Deep Blue 40pt"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 descr="A close up of a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9288000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adient DB–Petrol 80pt">
  <p:cSld name="Title Gradient DB–Petrol 80pt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adient DB–Petrol 60pt">
  <p:cSld name="Title Gradient DB–Petrol 60pt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7699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adient DB–Petrol 40pt">
  <p:cSld name="Title Gradient DB–Petrol 40pt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9288000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dark 48pt">
  <p:cSld name="Title picture dark 48pt">
    <p:bg>
      <p:bgPr>
        <a:solidFill>
          <a:schemeClr val="dk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dark 40pt">
  <p:cSld name="Title picture dark 40pt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ep Blue 80pt">
  <p:cSld name="Title Deep Blue 80pt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A close up of a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dark 36pt">
  <p:cSld name="Title picture dark 36pt"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light 48pt">
  <p:cSld name="Title picture light 48pt">
    <p:bg>
      <p:bgPr>
        <a:solidFill>
          <a:schemeClr val="lt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light 40pt">
  <p:cSld name="Title picture light 40pt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light 36pt">
  <p:cSld name="Title picture light 36pt"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48pt">
  <p:cSld name="Title picture Gradient 48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40pt">
  <p:cSld name="Title picture Gradient 40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36pt">
  <p:cSld name="Title picture Gradient 36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90° 48pt">
  <p:cSld name="Title picture Gradient 90° 48pt">
    <p:bg>
      <p:bgPr>
        <a:gradFill>
          <a:gsLst>
            <a:gs pos="0">
              <a:schemeClr val="dk2"/>
            </a:gs>
            <a:gs pos="3300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90° 40pt">
  <p:cSld name="Title picture Gradient 90° 40pt">
    <p:bg>
      <p:bgPr>
        <a:gradFill>
          <a:gsLst>
            <a:gs pos="0">
              <a:schemeClr val="dk2"/>
            </a:gs>
            <a:gs pos="3300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90° 36pt">
  <p:cSld name="Title picture Gradient 90° 36pt">
    <p:bg>
      <p:bgPr>
        <a:gradFill>
          <a:gsLst>
            <a:gs pos="0">
              <a:schemeClr val="dk2"/>
            </a:gs>
            <a:gs pos="3300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dark 48pt">
  <p:cSld name="Title picture dark 48p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Green 48pt">
  <p:cSld name="Title picture Gradient Green 48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rgbClr val="00AF8E"/>
            </a:gs>
          </a:gsLst>
          <a:lin ang="54000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Green 40pt">
  <p:cSld name="Title picture Gradient Green 40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rgbClr val="00AF8E"/>
            </a:gs>
          </a:gsLst>
          <a:lin ang="54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Green 36pt">
  <p:cSld name="Title picture Gradient Green 36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rgbClr val="00AF8E"/>
            </a:gs>
          </a:gsLst>
          <a:lin ang="5400000" scaled="0"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Blue 48pt">
  <p:cSld name="Title picture Gradient Blue 48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4"/>
            </a:gs>
          </a:gsLst>
          <a:lin ang="5400000" scaled="0"/>
        </a:gra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Blue 40pt">
  <p:cSld name="Title picture Gradient Blue 40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4"/>
            </a:gs>
          </a:gsLst>
          <a:lin ang="54000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23110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Gradient Blue 36pt">
  <p:cSld name="Title picture Gradient Blue 36pt">
    <p:bg>
      <p:bgPr>
        <a:gradFill>
          <a:gsLst>
            <a:gs pos="0">
              <a:schemeClr val="dk2"/>
            </a:gs>
            <a:gs pos="52000">
              <a:schemeClr val="dk2"/>
            </a:gs>
            <a:gs pos="100000">
              <a:schemeClr val="accent4"/>
            </a:gs>
          </a:gsLst>
          <a:lin ang="5400000" scaled="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410401" y="3780000"/>
            <a:ext cx="9287638" cy="16619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99" b="49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ftr" idx="11"/>
          </p:nvPr>
        </p:nvSpPr>
        <p:spPr>
          <a:xfrm>
            <a:off x="411162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dark 80pt">
  <p:cSld name="Chapter title dark 80pt">
    <p:bg>
      <p:bgPr>
        <a:solidFill>
          <a:schemeClr val="dk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11376788" cy="246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40003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dark 60pt">
  <p:cSld name="Chapter title dark 60pt">
    <p:bg>
      <p:bgPr>
        <a:solidFill>
          <a:schemeClr val="dk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40003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dark 40pt">
  <p:cSld name="Chapter title dark 40pt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3924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light 80pt">
  <p:cSld name="Chapter title light 80pt">
    <p:bg>
      <p:bgPr>
        <a:solidFill>
          <a:schemeClr val="lt2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11376788" cy="246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40003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/ Agenda">
  <p:cSld name="Table of contents / Agenda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light 60pt">
  <p:cSld name="Chapter title light 60pt"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40003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light 40pt">
  <p:cSld name="Chapter title light 40pt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410399" y="1414463"/>
            <a:ext cx="11370437" cy="246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4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subTitle" idx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R="0" lvl="1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/>
            </a:lvl2pPr>
            <a:lvl3pPr lvl="2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863924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 / Agenda">
  <p:cSld name="Index / Agenda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4" descr="A picture containing chart&#10;&#10;Description automatically generated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xfrm>
            <a:off x="411163" y="1414463"/>
            <a:ext cx="5903912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b="1"/>
            </a:lvl3pPr>
            <a:lvl4pPr marL="1828800" lvl="3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b="1"/>
            </a:lvl5pPr>
            <a:lvl6pPr marL="2743200" lvl="5" indent="-330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 b="1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978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2206">
          <p15:clr>
            <a:srgbClr val="65CEFF"/>
          </p15:clr>
        </p15:guide>
        <p15:guide id="9" orient="horz" pos="2343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  <p15:guide id="13" pos="4248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/ Agenda">
  <p:cSld name="Table of contents / Agenda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without logo">
  <p:cSld name="Free Content without logo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large image">
  <p:cSld name="Single large imag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167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1022400" y="1054100"/>
            <a:ext cx="9252000" cy="149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664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color Deep Blue (with key visual)">
  <p:cSld name="Full bleed color Deep Blue (with key visual)">
    <p:bg>
      <p:bgPr>
        <a:solidFill>
          <a:schemeClr val="dk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 descr="A picture containing fish, monitor, keyboard,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color Deep Blue">
  <p:cSld name="Full bleed color Deep Blue">
    <p:bg>
      <p:bgPr>
        <a:solidFill>
          <a:schemeClr val="dk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color Gradient (with key visual)">
  <p:cSld name="Full bleed color Gradient (with key visual)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0" descr="A picture containing sky, water, sta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0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3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color Gradient">
  <p:cSld name="Full bleed color Gradient">
    <p:bg>
      <p:bgPr>
        <a:gradFill>
          <a:gsLst>
            <a:gs pos="0">
              <a:schemeClr val="accent6"/>
            </a:gs>
            <a:gs pos="33000">
              <a:schemeClr val="accent6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3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dark">
  <p:cSld name="Statement dark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Arial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2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body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2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body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3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3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>
  <p:cSld name="Four object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3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4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(Spotlight)">
  <p:cSld name="Two columns (Spotlight)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>
            <a:spLocks noGrp="1"/>
          </p:cNvSpPr>
          <p:nvPr>
            <p:ph type="pic" idx="2"/>
          </p:nvPr>
        </p:nvSpPr>
        <p:spPr>
          <a:xfrm>
            <a:off x="411161" y="1414800"/>
            <a:ext cx="7199313" cy="47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61" name="Google Shape;361;p55"/>
          <p:cNvSpPr txBox="1">
            <a:spLocks noGrp="1"/>
          </p:cNvSpPr>
          <p:nvPr>
            <p:ph type="body" idx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55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out logo (Spotlight)">
  <p:cSld name="Two columns without logo (Spotlight)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6"/>
          <p:cNvSpPr>
            <a:spLocks noGrp="1"/>
          </p:cNvSpPr>
          <p:nvPr>
            <p:ph type="pic" idx="2"/>
          </p:nvPr>
        </p:nvSpPr>
        <p:spPr>
          <a:xfrm>
            <a:off x="411163" y="1414800"/>
            <a:ext cx="7199311" cy="47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68" name="Google Shape;368;p56"/>
          <p:cNvSpPr txBox="1">
            <a:spLocks noGrp="1"/>
          </p:cNvSpPr>
          <p:nvPr>
            <p:ph type="body" idx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6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table (large)">
  <p:cSld name="One table (large)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7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5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flow">
  <p:cSld name="Process flow">
    <p:bg>
      <p:bgPr>
        <a:solidFill>
          <a:schemeClr val="dk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8"/>
          <p:cNvSpPr txBox="1">
            <a:spLocks noGrp="1"/>
          </p:cNvSpPr>
          <p:nvPr>
            <p:ph type="body"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44000" rIns="216000" bIns="1440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FFB9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58"/>
          <p:cNvSpPr txBox="1">
            <a:spLocks noGrp="1"/>
          </p:cNvSpPr>
          <p:nvPr>
            <p:ph type="body" idx="2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44000" rIns="216000" bIns="1440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FFB9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FFB9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58"/>
          <p:cNvSpPr txBox="1">
            <a:spLocks noGrp="1"/>
          </p:cNvSpPr>
          <p:nvPr>
            <p:ph type="body" idx="3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44000" rIns="216000" bIns="1440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8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light">
  <p:cSld name="Quote ligh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1022400" y="1702799"/>
            <a:ext cx="925276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59"/>
          <p:cNvSpPr/>
          <p:nvPr/>
        </p:nvSpPr>
        <p:spPr>
          <a:xfrm>
            <a:off x="1058400" y="766763"/>
            <a:ext cx="907891" cy="647700"/>
          </a:xfrm>
          <a:custGeom>
            <a:avLst/>
            <a:gdLst/>
            <a:ahLst/>
            <a:cxnLst/>
            <a:rect l="l" t="t" r="r" b="b"/>
            <a:pathLst>
              <a:path w="2619164" h="1868542" extrusionOk="0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9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89" name="Google Shape;38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>
            <a:spLocks noGrp="1"/>
          </p:cNvSpPr>
          <p:nvPr>
            <p:ph type="body" idx="1"/>
          </p:nvPr>
        </p:nvSpPr>
        <p:spPr>
          <a:xfrm>
            <a:off x="1022400" y="1702799"/>
            <a:ext cx="925200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60"/>
          <p:cNvSpPr/>
          <p:nvPr/>
        </p:nvSpPr>
        <p:spPr>
          <a:xfrm>
            <a:off x="1058400" y="766763"/>
            <a:ext cx="907891" cy="647700"/>
          </a:xfrm>
          <a:custGeom>
            <a:avLst/>
            <a:gdLst/>
            <a:ahLst/>
            <a:cxnLst/>
            <a:rect l="l" t="t" r="r" b="b"/>
            <a:pathLst>
              <a:path w="2619164" h="1868542" extrusionOk="0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0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light">
  <p:cSld name="Statement light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Arial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1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400" name="Google Shape;400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022400" y="1702799"/>
            <a:ext cx="925200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1058400" y="766763"/>
            <a:ext cx="907891" cy="647700"/>
          </a:xfrm>
          <a:custGeom>
            <a:avLst/>
            <a:gdLst/>
            <a:ahLst/>
            <a:cxnLst/>
            <a:rect l="l" t="t" r="r" b="b"/>
            <a:pathLst>
              <a:path w="2619164" h="1868542" extrusionOk="0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dark">
  <p:cSld name="Statement dark">
    <p:bg>
      <p:bgPr>
        <a:solidFill>
          <a:schemeClr val="dk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Arial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dk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>
            <a:spLocks noGrp="1"/>
          </p:cNvSpPr>
          <p:nvPr>
            <p:ph type="title"/>
          </p:nvPr>
        </p:nvSpPr>
        <p:spPr>
          <a:xfrm>
            <a:off x="411163" y="1234800"/>
            <a:ext cx="9863237" cy="116252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3"/>
          <p:cNvSpPr txBox="1">
            <a:spLocks noGrp="1"/>
          </p:cNvSpPr>
          <p:nvPr>
            <p:ph type="subTitle" idx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0"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409" name="Google Shape;409;p63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11163" y="1234800"/>
            <a:ext cx="9863237" cy="116252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0"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>
  <p:cSld name="One object (small)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>
  <p:cSld name="Free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e-city/wot-servient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hyperlink" Target="http://www.thingweb.io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pub.dev/packages/dart_wot" TargetMode="External"/><Relationship Id="rId4" Type="http://schemas.openxmlformats.org/officeDocument/2006/relationships/hyperlink" Target="https://github.com/eclipse/thingweb.node-wot/" TargetMode="External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lipse/thingweb.node-wot#cli-too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_YhTOvS_kj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babwHW4gy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50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twitter.com/W3C_Wo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hingweb.io/" TargetMode="External"/><Relationship Id="rId5" Type="http://schemas.openxmlformats.org/officeDocument/2006/relationships/hyperlink" Target="https://www.w3.org/WoT/" TargetMode="Externa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6.png"/><Relationship Id="rId7" Type="http://schemas.openxmlformats.org/officeDocument/2006/relationships/hyperlink" Target="http://www.youtube.com/watch?v=7BdFF-YAYW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egekorkan/" TargetMode="External"/><Relationship Id="rId5" Type="http://schemas.openxmlformats.org/officeDocument/2006/relationships/hyperlink" Target="https://twitter.com/egekorkan" TargetMode="External"/><Relationship Id="rId4" Type="http://schemas.openxmlformats.org/officeDocument/2006/relationships/hyperlink" Target="mailto:ege.korkan@siemens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10400" y="1414464"/>
            <a:ext cx="11376900" cy="323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69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00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7200"/>
              <a:t>Bringing the Power of the Web to the IoT: </a:t>
            </a:r>
            <a:endParaRPr sz="7200"/>
          </a:p>
          <a:p>
            <a:pPr marL="5400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6600" b="0"/>
              <a:t>Web of Things and node-wot</a:t>
            </a:r>
            <a:endParaRPr sz="6600"/>
          </a:p>
        </p:txBody>
      </p:sp>
      <p:sp>
        <p:nvSpPr>
          <p:cNvPr id="417" name="Google Shape;417;p64"/>
          <p:cNvSpPr txBox="1">
            <a:spLocks noGrp="1"/>
          </p:cNvSpPr>
          <p:nvPr>
            <p:ph type="subTitle" idx="1"/>
          </p:nvPr>
        </p:nvSpPr>
        <p:spPr>
          <a:xfrm>
            <a:off x="667350" y="4927501"/>
            <a:ext cx="92880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2"/>
                </a:solidFill>
              </a:rPr>
              <a:t>Ege Korkan - Global Summit for Node.js'22</a:t>
            </a:r>
            <a:endParaRPr/>
          </a:p>
        </p:txBody>
      </p:sp>
      <p:sp>
        <p:nvSpPr>
          <p:cNvPr id="418" name="Google Shape;418;p64"/>
          <p:cNvSpPr txBox="1">
            <a:spLocks noGrp="1"/>
          </p:cNvSpPr>
          <p:nvPr>
            <p:ph type="ftr" idx="11"/>
          </p:nvPr>
        </p:nvSpPr>
        <p:spPr>
          <a:xfrm>
            <a:off x="411163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| © Siemens 2022 | Ege Korkan | T CED EWT | 2022-05-18</a:t>
            </a:r>
            <a:endParaRPr/>
          </a:p>
        </p:txBody>
      </p:sp>
      <p:sp>
        <p:nvSpPr>
          <p:cNvPr id="419" name="Google Shape;419;p6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61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talk about standards in a Node.js summit?</a:t>
            </a:r>
            <a:endParaRPr sz="3600"/>
          </a:p>
        </p:txBody>
      </p:sp>
      <p:sp>
        <p:nvSpPr>
          <p:cNvPr id="526" name="Google Shape;526;p7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426" y="3005728"/>
            <a:ext cx="1781099" cy="2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4"/>
          <p:cNvSpPr txBox="1"/>
          <p:nvPr/>
        </p:nvSpPr>
        <p:spPr>
          <a:xfrm>
            <a:off x="4576500" y="3274950"/>
            <a:ext cx="2043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Abstraction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74"/>
          <p:cNvSpPr txBox="1"/>
          <p:nvPr/>
        </p:nvSpPr>
        <p:spPr>
          <a:xfrm>
            <a:off x="4576500" y="3927375"/>
            <a:ext cx="246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Design Pattern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" name="Google Shape;535;p74"/>
          <p:cNvSpPr txBox="1"/>
          <p:nvPr/>
        </p:nvSpPr>
        <p:spPr>
          <a:xfrm>
            <a:off x="4576500" y="4579800"/>
            <a:ext cx="4871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Protocol Agnostic Programming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74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it enables</a:t>
            </a:r>
            <a:endParaRPr/>
          </a:p>
        </p:txBody>
      </p:sp>
      <p:sp>
        <p:nvSpPr>
          <p:cNvPr id="537" name="Google Shape;537;p74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 also, the reference implementation is in Node.js </a:t>
            </a:r>
            <a:endParaRPr/>
          </a:p>
        </p:txBody>
      </p:sp>
      <p:pic>
        <p:nvPicPr>
          <p:cNvPr id="544" name="Google Shape;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313" y="1026575"/>
            <a:ext cx="2417975" cy="78304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5"/>
          <p:cNvSpPr txBox="1"/>
          <p:nvPr/>
        </p:nvSpPr>
        <p:spPr>
          <a:xfrm>
            <a:off x="3569700" y="2167700"/>
            <a:ext cx="430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300" b="1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Eclipse Thingweb node-wot</a:t>
            </a:r>
            <a:endParaRPr sz="2300" b="1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75" y="4594115"/>
            <a:ext cx="39338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5"/>
          <p:cNvPicPr preferRelativeResize="0"/>
          <p:nvPr/>
        </p:nvPicPr>
        <p:blipFill rotWithShape="1">
          <a:blip r:embed="rId6">
            <a:alphaModFix/>
          </a:blip>
          <a:srcRect r="2704"/>
          <a:stretch/>
        </p:blipFill>
        <p:spPr>
          <a:xfrm>
            <a:off x="6369925" y="4535325"/>
            <a:ext cx="568085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75"/>
          <p:cNvGrpSpPr/>
          <p:nvPr/>
        </p:nvGrpSpPr>
        <p:grpSpPr>
          <a:xfrm>
            <a:off x="3493500" y="5466695"/>
            <a:ext cx="5118425" cy="457200"/>
            <a:chOff x="3010700" y="5367345"/>
            <a:chExt cx="5118425" cy="457200"/>
          </a:xfrm>
        </p:grpSpPr>
        <p:pic>
          <p:nvPicPr>
            <p:cNvPr id="549" name="Google Shape;549;p75"/>
            <p:cNvPicPr preferRelativeResize="0"/>
            <p:nvPr/>
          </p:nvPicPr>
          <p:blipFill rotWithShape="1">
            <a:blip r:embed="rId7">
              <a:alphaModFix/>
            </a:blip>
            <a:srcRect r="24738" b="50000"/>
            <a:stretch/>
          </p:blipFill>
          <p:spPr>
            <a:xfrm>
              <a:off x="3010700" y="5367345"/>
              <a:ext cx="511842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75"/>
            <p:cNvPicPr preferRelativeResize="0"/>
            <p:nvPr/>
          </p:nvPicPr>
          <p:blipFill rotWithShape="1">
            <a:blip r:embed="rId7">
              <a:alphaModFix/>
            </a:blip>
            <a:srcRect l="74981" b="50000"/>
            <a:stretch/>
          </p:blipFill>
          <p:spPr>
            <a:xfrm>
              <a:off x="3010700" y="5595945"/>
              <a:ext cx="1701474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75"/>
            <p:cNvPicPr preferRelativeResize="0"/>
            <p:nvPr/>
          </p:nvPicPr>
          <p:blipFill rotWithShape="1">
            <a:blip r:embed="rId7">
              <a:alphaModFix/>
            </a:blip>
            <a:srcRect t="50000" r="73623"/>
            <a:stretch/>
          </p:blipFill>
          <p:spPr>
            <a:xfrm>
              <a:off x="4672975" y="5595945"/>
              <a:ext cx="1793875" cy="22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2" name="Google Shape;552;p7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1214" y="4864498"/>
            <a:ext cx="265750" cy="26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75"/>
          <p:cNvCxnSpPr/>
          <p:nvPr/>
        </p:nvCxnSpPr>
        <p:spPr>
          <a:xfrm flipH="1">
            <a:off x="2965900" y="2831825"/>
            <a:ext cx="2726100" cy="1648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p75"/>
          <p:cNvSpPr txBox="1"/>
          <p:nvPr/>
        </p:nvSpPr>
        <p:spPr>
          <a:xfrm>
            <a:off x="3167475" y="3692836"/>
            <a:ext cx="168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sane-city (Java)</a:t>
            </a:r>
            <a:endParaRPr/>
          </a:p>
        </p:txBody>
      </p:sp>
      <p:pic>
        <p:nvPicPr>
          <p:cNvPr id="555" name="Google Shape;555;p75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5714" y="5944573"/>
            <a:ext cx="265750" cy="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5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77477" y="4864498"/>
            <a:ext cx="265750" cy="26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75"/>
          <p:cNvCxnSpPr/>
          <p:nvPr/>
        </p:nvCxnSpPr>
        <p:spPr>
          <a:xfrm>
            <a:off x="5692000" y="2831825"/>
            <a:ext cx="13200" cy="2614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75"/>
          <p:cNvCxnSpPr/>
          <p:nvPr/>
        </p:nvCxnSpPr>
        <p:spPr>
          <a:xfrm>
            <a:off x="5692000" y="2831825"/>
            <a:ext cx="2515800" cy="1737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75"/>
          <p:cNvSpPr txBox="1"/>
          <p:nvPr/>
        </p:nvSpPr>
        <p:spPr>
          <a:xfrm>
            <a:off x="6423450" y="3692813"/>
            <a:ext cx="168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wot-py (Python)</a:t>
            </a:r>
            <a:endParaRPr/>
          </a:p>
        </p:txBody>
      </p:sp>
      <p:sp>
        <p:nvSpPr>
          <p:cNvPr id="560" name="Google Shape;560;p75"/>
          <p:cNvSpPr txBox="1"/>
          <p:nvPr/>
        </p:nvSpPr>
        <p:spPr>
          <a:xfrm>
            <a:off x="4856050" y="3692825"/>
            <a:ext cx="168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dart_wot (Dart)</a:t>
            </a:r>
            <a:endParaRPr/>
          </a:p>
        </p:txBody>
      </p:sp>
      <p:sp>
        <p:nvSpPr>
          <p:cNvPr id="561" name="Google Shape;561;p75"/>
          <p:cNvSpPr txBox="1"/>
          <p:nvPr/>
        </p:nvSpPr>
        <p:spPr>
          <a:xfrm>
            <a:off x="5106750" y="1500175"/>
            <a:ext cx="182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11"/>
              </a:rPr>
              <a:t>thingweb.io</a:t>
            </a:r>
            <a:r>
              <a:rPr lang="en-US" sz="1900"/>
              <a:t> </a:t>
            </a:r>
            <a:endParaRPr sz="1900"/>
          </a:p>
        </p:txBody>
      </p:sp>
      <p:sp>
        <p:nvSpPr>
          <p:cNvPr id="562" name="Google Shape;562;p7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6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Let’s see some code!</a:t>
            </a:r>
            <a:endParaRPr sz="6000"/>
          </a:p>
        </p:txBody>
      </p:sp>
      <p:sp>
        <p:nvSpPr>
          <p:cNvPr id="569" name="Google Shape;569;p7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of a Thing</a:t>
            </a:r>
            <a:endParaRPr/>
          </a:p>
        </p:txBody>
      </p:sp>
      <p:pic>
        <p:nvPicPr>
          <p:cNvPr id="576" name="Google Shape;5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13" y="1052437"/>
            <a:ext cx="9934177" cy="48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happens in the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" name="Google Shape;58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930" y="1786345"/>
            <a:ext cx="709294" cy="9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8" descr="rect4358-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6915" y="1786338"/>
            <a:ext cx="1214152" cy="856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78"/>
          <p:cNvGrpSpPr/>
          <p:nvPr/>
        </p:nvGrpSpPr>
        <p:grpSpPr>
          <a:xfrm>
            <a:off x="9826950" y="3035500"/>
            <a:ext cx="1214100" cy="2217350"/>
            <a:chOff x="9826950" y="3268850"/>
            <a:chExt cx="1214100" cy="2217350"/>
          </a:xfrm>
        </p:grpSpPr>
        <p:sp>
          <p:nvSpPr>
            <p:cNvPr id="587" name="Google Shape;587;p78"/>
            <p:cNvSpPr/>
            <p:nvPr/>
          </p:nvSpPr>
          <p:spPr>
            <a:xfrm>
              <a:off x="9826950" y="3268850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Browser</a:t>
              </a:r>
              <a:endParaRPr/>
            </a:p>
          </p:txBody>
        </p:sp>
        <p:sp>
          <p:nvSpPr>
            <p:cNvPr id="588" name="Google Shape;588;p78"/>
            <p:cNvSpPr/>
            <p:nvPr/>
          </p:nvSpPr>
          <p:spPr>
            <a:xfrm>
              <a:off x="9826950" y="404632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Protocol Client</a:t>
              </a:r>
              <a:endParaRPr/>
            </a:p>
          </p:txBody>
        </p:sp>
        <p:sp>
          <p:nvSpPr>
            <p:cNvPr id="589" name="Google Shape;589;p78"/>
            <p:cNvSpPr/>
            <p:nvPr/>
          </p:nvSpPr>
          <p:spPr>
            <a:xfrm>
              <a:off x="9826950" y="4823800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(Node.js) Application</a:t>
              </a:r>
              <a:endParaRPr/>
            </a:p>
          </p:txBody>
        </p:sp>
      </p:grpSp>
      <p:grpSp>
        <p:nvGrpSpPr>
          <p:cNvPr id="590" name="Google Shape;590;p78"/>
          <p:cNvGrpSpPr/>
          <p:nvPr/>
        </p:nvGrpSpPr>
        <p:grpSpPr>
          <a:xfrm>
            <a:off x="562575" y="3812975"/>
            <a:ext cx="6610000" cy="1041150"/>
            <a:chOff x="562575" y="3812975"/>
            <a:chExt cx="6610000" cy="1041150"/>
          </a:xfrm>
        </p:grpSpPr>
        <p:sp>
          <p:nvSpPr>
            <p:cNvPr id="591" name="Google Shape;591;p78"/>
            <p:cNvSpPr/>
            <p:nvPr/>
          </p:nvSpPr>
          <p:spPr>
            <a:xfrm>
              <a:off x="562575" y="381297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Device Hardware</a:t>
              </a:r>
              <a:endParaRPr/>
            </a:p>
          </p:txBody>
        </p:sp>
        <p:sp>
          <p:nvSpPr>
            <p:cNvPr id="592" name="Google Shape;592;p78"/>
            <p:cNvSpPr/>
            <p:nvPr/>
          </p:nvSpPr>
          <p:spPr>
            <a:xfrm>
              <a:off x="1911550" y="381297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Node.js</a:t>
              </a:r>
              <a:endParaRPr/>
            </a:p>
          </p:txBody>
        </p:sp>
        <p:sp>
          <p:nvSpPr>
            <p:cNvPr id="593" name="Google Shape;593;p78"/>
            <p:cNvSpPr/>
            <p:nvPr/>
          </p:nvSpPr>
          <p:spPr>
            <a:xfrm>
              <a:off x="3260525" y="3812975"/>
              <a:ext cx="1214100" cy="662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node-wot script</a:t>
              </a:r>
              <a:endParaRPr/>
            </a:p>
          </p:txBody>
        </p:sp>
        <p:sp>
          <p:nvSpPr>
            <p:cNvPr id="594" name="Google Shape;594;p78"/>
            <p:cNvSpPr/>
            <p:nvPr/>
          </p:nvSpPr>
          <p:spPr>
            <a:xfrm>
              <a:off x="5958475" y="381297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Protocol Layer</a:t>
              </a:r>
              <a:endParaRPr/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562575" y="4518425"/>
              <a:ext cx="6609900" cy="3357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8"/>
            <p:cNvSpPr/>
            <p:nvPr/>
          </p:nvSpPr>
          <p:spPr>
            <a:xfrm>
              <a:off x="4609500" y="381297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Node.js</a:t>
              </a:r>
              <a:endParaRPr/>
            </a:p>
          </p:txBody>
        </p:sp>
      </p:grpSp>
      <p:cxnSp>
        <p:nvCxnSpPr>
          <p:cNvPr id="597" name="Google Shape;597;p78"/>
          <p:cNvCxnSpPr>
            <a:stCxn id="587" idx="1"/>
            <a:endCxn id="594" idx="3"/>
          </p:cNvCxnSpPr>
          <p:nvPr/>
        </p:nvCxnSpPr>
        <p:spPr>
          <a:xfrm flipH="1">
            <a:off x="7172550" y="3366700"/>
            <a:ext cx="2654400" cy="77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8" name="Google Shape;598;p78"/>
          <p:cNvCxnSpPr>
            <a:stCxn id="589" idx="1"/>
            <a:endCxn id="594" idx="3"/>
          </p:cNvCxnSpPr>
          <p:nvPr/>
        </p:nvCxnSpPr>
        <p:spPr>
          <a:xfrm rot="10800000">
            <a:off x="7172550" y="4144050"/>
            <a:ext cx="2654400" cy="77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9" name="Google Shape;599;p78"/>
          <p:cNvCxnSpPr>
            <a:stCxn id="588" idx="1"/>
          </p:cNvCxnSpPr>
          <p:nvPr/>
        </p:nvCxnSpPr>
        <p:spPr>
          <a:xfrm rot="10800000">
            <a:off x="8499150" y="4143875"/>
            <a:ext cx="1327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600" name="Google Shape;600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0376" y="1786350"/>
            <a:ext cx="404250" cy="51865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9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of a Thing Consumer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200"/>
            <a:ext cx="11887201" cy="435322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0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happens in the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730" y="1786345"/>
            <a:ext cx="709294" cy="9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0" descr="rect4358-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940" y="1786338"/>
            <a:ext cx="1214152" cy="85648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0"/>
          <p:cNvSpPr/>
          <p:nvPr/>
        </p:nvSpPr>
        <p:spPr>
          <a:xfrm>
            <a:off x="562575" y="3812975"/>
            <a:ext cx="1214100" cy="6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Device Hardware</a:t>
            </a:r>
            <a:endParaRPr/>
          </a:p>
        </p:txBody>
      </p:sp>
      <p:sp>
        <p:nvSpPr>
          <p:cNvPr id="619" name="Google Shape;619;p80"/>
          <p:cNvSpPr/>
          <p:nvPr/>
        </p:nvSpPr>
        <p:spPr>
          <a:xfrm>
            <a:off x="1911550" y="3812975"/>
            <a:ext cx="1214100" cy="6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</a:t>
            </a:r>
            <a:endParaRPr/>
          </a:p>
        </p:txBody>
      </p:sp>
      <p:sp>
        <p:nvSpPr>
          <p:cNvPr id="620" name="Google Shape;620;p80"/>
          <p:cNvSpPr/>
          <p:nvPr/>
        </p:nvSpPr>
        <p:spPr>
          <a:xfrm>
            <a:off x="3260525" y="3812825"/>
            <a:ext cx="1214100" cy="6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Protocol Layer</a:t>
            </a:r>
            <a:endParaRPr/>
          </a:p>
        </p:txBody>
      </p:sp>
      <p:sp>
        <p:nvSpPr>
          <p:cNvPr id="621" name="Google Shape;621;p80"/>
          <p:cNvSpPr/>
          <p:nvPr/>
        </p:nvSpPr>
        <p:spPr>
          <a:xfrm>
            <a:off x="562575" y="4518425"/>
            <a:ext cx="3912000" cy="335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2" name="Google Shape;622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5176" y="1786350"/>
            <a:ext cx="404250" cy="518652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0"/>
          <p:cNvSpPr/>
          <p:nvPr/>
        </p:nvSpPr>
        <p:spPr>
          <a:xfrm>
            <a:off x="9826975" y="3812825"/>
            <a:ext cx="1214100" cy="662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node-wot script</a:t>
            </a:r>
            <a:endParaRPr/>
          </a:p>
        </p:txBody>
      </p:sp>
      <p:grpSp>
        <p:nvGrpSpPr>
          <p:cNvPr id="624" name="Google Shape;624;p80"/>
          <p:cNvGrpSpPr/>
          <p:nvPr/>
        </p:nvGrpSpPr>
        <p:grpSpPr>
          <a:xfrm>
            <a:off x="7129025" y="3812825"/>
            <a:ext cx="3912000" cy="1041300"/>
            <a:chOff x="7129025" y="3812825"/>
            <a:chExt cx="3912000" cy="1041300"/>
          </a:xfrm>
        </p:grpSpPr>
        <p:sp>
          <p:nvSpPr>
            <p:cNvPr id="625" name="Google Shape;625;p80"/>
            <p:cNvSpPr/>
            <p:nvPr/>
          </p:nvSpPr>
          <p:spPr>
            <a:xfrm>
              <a:off x="7129025" y="381282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Protocol Layer</a:t>
              </a:r>
              <a:endParaRPr/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8478000" y="3812825"/>
              <a:ext cx="1214100" cy="66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Node.js</a:t>
              </a:r>
              <a:endParaRPr/>
            </a:p>
          </p:txBody>
        </p:sp>
        <p:sp>
          <p:nvSpPr>
            <p:cNvPr id="627" name="Google Shape;627;p80"/>
            <p:cNvSpPr/>
            <p:nvPr/>
          </p:nvSpPr>
          <p:spPr>
            <a:xfrm>
              <a:off x="7129025" y="4518425"/>
              <a:ext cx="3912000" cy="3357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80"/>
          <p:cNvCxnSpPr>
            <a:endCxn id="625" idx="1"/>
          </p:cNvCxnSpPr>
          <p:nvPr/>
        </p:nvCxnSpPr>
        <p:spPr>
          <a:xfrm>
            <a:off x="4474625" y="4144025"/>
            <a:ext cx="26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29" name="Google Shape;62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82601" y="3108400"/>
            <a:ext cx="404250" cy="51865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0"/>
          <p:cNvSpPr/>
          <p:nvPr/>
        </p:nvSpPr>
        <p:spPr>
          <a:xfrm rot="10800000">
            <a:off x="11117275" y="3688025"/>
            <a:ext cx="316500" cy="519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0"/>
          <p:cNvSpPr txBox="1"/>
          <p:nvPr/>
        </p:nvSpPr>
        <p:spPr>
          <a:xfrm>
            <a:off x="11376400" y="3671525"/>
            <a:ext cx="9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consume</a:t>
            </a:r>
            <a:endParaRPr/>
          </a:p>
        </p:txBody>
      </p:sp>
      <p:sp>
        <p:nvSpPr>
          <p:cNvPr id="632" name="Google Shape;632;p8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13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How is this all possible?</a:t>
            </a:r>
            <a:endParaRPr sz="6000"/>
          </a:p>
        </p:txBody>
      </p:sp>
      <p:sp>
        <p:nvSpPr>
          <p:cNvPr id="639" name="Google Shape;639;p81"/>
          <p:cNvSpPr txBox="1">
            <a:spLocks noGrp="1"/>
          </p:cNvSpPr>
          <p:nvPr>
            <p:ph type="title"/>
          </p:nvPr>
        </p:nvSpPr>
        <p:spPr>
          <a:xfrm>
            <a:off x="986400" y="3768324"/>
            <a:ext cx="10800000" cy="13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First: Thing Descriptions</a:t>
            </a:r>
            <a:endParaRPr sz="4800"/>
          </a:p>
        </p:txBody>
      </p:sp>
      <p:sp>
        <p:nvSpPr>
          <p:cNvPr id="640" name="Google Shape;640;p8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Deeper look into the Thing Description</a:t>
            </a:r>
            <a:endParaRPr/>
          </a:p>
        </p:txBody>
      </p:sp>
      <p:pic>
        <p:nvPicPr>
          <p:cNvPr id="647" name="Google Shape;64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875" y="1554625"/>
            <a:ext cx="9611076" cy="44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038" y="3286488"/>
            <a:ext cx="1258450" cy="16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2"/>
          <p:cNvSpPr txBox="1"/>
          <p:nvPr/>
        </p:nvSpPr>
        <p:spPr>
          <a:xfrm>
            <a:off x="4334463" y="1014275"/>
            <a:ext cx="39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Standardized JSON (-LD) document</a:t>
            </a:r>
            <a:endParaRPr/>
          </a:p>
        </p:txBody>
      </p:sp>
      <p:sp>
        <p:nvSpPr>
          <p:cNvPr id="650" name="Google Shape;650;p8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/>
              <a:t>A Peculiar YouTube Video Title</a:t>
            </a:r>
            <a:endParaRPr/>
          </a:p>
        </p:txBody>
      </p:sp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62" y="913725"/>
            <a:ext cx="7898874" cy="54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5"/>
          <p:cNvSpPr txBox="1">
            <a:spLocks noGrp="1"/>
          </p:cNvSpPr>
          <p:nvPr>
            <p:ph type="ftr" idx="11"/>
          </p:nvPr>
        </p:nvSpPr>
        <p:spPr>
          <a:xfrm>
            <a:off x="874288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| © Siemens 2022 | Ege Korkan | T CED EWT | 2022-05-18</a:t>
            </a:r>
            <a:endParaRPr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 t="82833" r="51390" b="7918"/>
          <a:stretch/>
        </p:blipFill>
        <p:spPr>
          <a:xfrm>
            <a:off x="693838" y="2722042"/>
            <a:ext cx="10804300" cy="141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 txBox="1"/>
          <p:nvPr/>
        </p:nvSpPr>
        <p:spPr>
          <a:xfrm>
            <a:off x="10045425" y="6021200"/>
            <a:ext cx="216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2"/>
                </a:solidFill>
              </a:rPr>
              <a:t>https://www.youtube.com/watch?v=BxV14h0kFs0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429" name="Google Shape;429;p6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Deeper look into the Thing Description:</a:t>
            </a:r>
            <a:r>
              <a:rPr lang="en-US"/>
              <a:t> Thing Level</a:t>
            </a:r>
            <a:endParaRPr/>
          </a:p>
        </p:txBody>
      </p:sp>
      <p:grpSp>
        <p:nvGrpSpPr>
          <p:cNvPr id="657" name="Google Shape;657;p83"/>
          <p:cNvGrpSpPr/>
          <p:nvPr/>
        </p:nvGrpSpPr>
        <p:grpSpPr>
          <a:xfrm>
            <a:off x="240542" y="901700"/>
            <a:ext cx="11710920" cy="5510400"/>
            <a:chOff x="240542" y="901700"/>
            <a:chExt cx="11710920" cy="5510400"/>
          </a:xfrm>
        </p:grpSpPr>
        <p:sp>
          <p:nvSpPr>
            <p:cNvPr id="658" name="Google Shape;658;p83"/>
            <p:cNvSpPr txBox="1"/>
            <p:nvPr/>
          </p:nvSpPr>
          <p:spPr>
            <a:xfrm>
              <a:off x="1961900" y="901700"/>
              <a:ext cx="8562000" cy="55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r>
                <a:rPr lang="en-US" sz="1600" dirty="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"@context"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: [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"https://www.w3.org/20</a:t>
              </a:r>
              <a:r>
                <a:rPr lang="en-US" sz="1600" dirty="0">
                  <a:latin typeface="Consolas"/>
                  <a:ea typeface="Consolas"/>
                  <a:cs typeface="Consolas"/>
                  <a:sym typeface="Consolas"/>
                </a:rPr>
                <a:t>22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/wot/td/v1",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</a:t>
              </a:r>
              <a:r>
                <a:rPr lang="en-US" sz="1600" dirty="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{"</a:t>
              </a:r>
              <a:r>
                <a:rPr lang="en-US" sz="1600" dirty="0" err="1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iot</a:t>
              </a:r>
              <a:r>
                <a:rPr lang="en-US" sz="1600" dirty="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":"http://iotschema.org"}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],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"@type":"</a:t>
              </a:r>
              <a:r>
                <a:rPr lang="en-US" sz="1600" dirty="0" err="1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SprinklerStation</a:t>
              </a:r>
              <a:r>
                <a:rPr lang="en-US" sz="1600" dirty="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E6B624"/>
                  </a:solidFill>
                  <a:latin typeface="Consolas"/>
                  <a:ea typeface="Consolas"/>
                  <a:cs typeface="Consolas"/>
                  <a:sym typeface="Consolas"/>
                </a:rPr>
                <a:t>	"id": "urn:dev:ops:Agriculture-7331",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E6B624"/>
                  </a:solidFill>
                  <a:latin typeface="Consolas"/>
                  <a:ea typeface="Consolas"/>
                  <a:cs typeface="Consolas"/>
                  <a:sym typeface="Consolas"/>
                </a:rPr>
                <a:t>	"title": "</a:t>
              </a:r>
              <a:r>
                <a:rPr lang="en-US" sz="1600" dirty="0" err="1">
                  <a:solidFill>
                    <a:srgbClr val="E6B624"/>
                  </a:solidFill>
                  <a:latin typeface="Consolas"/>
                  <a:ea typeface="Consolas"/>
                  <a:cs typeface="Consolas"/>
                  <a:sym typeface="Consolas"/>
                </a:rPr>
                <a:t>SoilStation</a:t>
              </a:r>
              <a:r>
                <a:rPr lang="en-US" sz="1600" dirty="0">
                  <a:solidFill>
                    <a:srgbClr val="E6B624"/>
                  </a:solidFill>
                  <a:latin typeface="Consolas"/>
                  <a:ea typeface="Consolas"/>
                  <a:cs typeface="Consolas"/>
                  <a:sym typeface="Consolas"/>
                </a:rPr>
                <a:t>",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r>
                <a:rPr lang="en-US" sz="1600" dirty="0">
                  <a:solidFill>
                    <a:srgbClr val="E6B624"/>
                  </a:solidFill>
                  <a:latin typeface="Consolas"/>
                  <a:ea typeface="Consolas"/>
                  <a:cs typeface="Consolas"/>
                  <a:sym typeface="Consolas"/>
                </a:rPr>
                <a:t>"description": "A soil management station for use in agriculture",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r>
                <a:rPr lang="en-US" sz="16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US" sz="1600" dirty="0" err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securityDefinitions</a:t>
              </a:r>
              <a:r>
                <a:rPr lang="en-US" sz="16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": { "</a:t>
              </a:r>
              <a:r>
                <a:rPr lang="en-US" sz="1600" dirty="0" err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basic_sc</a:t>
              </a:r>
              <a:r>
                <a:rPr lang="en-US" sz="16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": {"scheme": "basic"} },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	"security": "</a:t>
              </a:r>
              <a:r>
                <a:rPr lang="en-US" sz="1600" dirty="0" err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basic_sc</a:t>
              </a:r>
              <a:r>
                <a:rPr lang="en-US" sz="16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",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"properties": {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	"temperature": {...}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},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"actions": {</a:t>
              </a:r>
              <a:endParaRPr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	"</a:t>
              </a:r>
              <a:r>
                <a:rPr lang="en-US" sz="1600" dirty="0" err="1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startSprinkler</a:t>
              </a: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": {...}</a:t>
              </a:r>
              <a:endParaRPr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},</a:t>
              </a:r>
              <a:endParaRPr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"events": {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	"</a:t>
              </a:r>
              <a:r>
                <a:rPr lang="en-US" sz="1600" dirty="0" err="1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tooDry</a:t>
              </a: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": {...}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70C0"/>
                  </a:solidFill>
                  <a:latin typeface="Consolas"/>
                  <a:ea typeface="Consolas"/>
                  <a:cs typeface="Consolas"/>
                  <a:sym typeface="Consolas"/>
                </a:rPr>
                <a:t>	},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-US" sz="1600" dirty="0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"links":["</a:t>
              </a:r>
              <a:r>
                <a:rPr lang="en-US" sz="1600" dirty="0" err="1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href</a:t>
              </a:r>
              <a:r>
                <a:rPr lang="en-US" sz="1600" dirty="0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":"docs", "</a:t>
              </a:r>
              <a:r>
                <a:rPr lang="en-US" sz="1600" dirty="0" err="1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rel</a:t>
              </a:r>
              <a:r>
                <a:rPr lang="en-US" sz="1600" dirty="0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":"about", "</a:t>
              </a:r>
              <a:r>
                <a:rPr lang="en-US" sz="1600" dirty="0" err="1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type":"text</a:t>
              </a:r>
              <a:r>
                <a:rPr lang="en-US" sz="1600" dirty="0">
                  <a:solidFill>
                    <a:srgbClr val="008A3D"/>
                  </a:solidFill>
                  <a:latin typeface="Consolas"/>
                  <a:ea typeface="Consolas"/>
                  <a:cs typeface="Consolas"/>
                  <a:sym typeface="Consolas"/>
                </a:rPr>
                <a:t>/html"]</a:t>
              </a:r>
              <a:endParaRPr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dirty="0"/>
            </a:p>
          </p:txBody>
        </p:sp>
        <p:sp>
          <p:nvSpPr>
            <p:cNvPr id="659" name="Google Shape;659;p83"/>
            <p:cNvSpPr/>
            <p:nvPr/>
          </p:nvSpPr>
          <p:spPr>
            <a:xfrm>
              <a:off x="384201" y="2128225"/>
              <a:ext cx="2356078" cy="585205"/>
            </a:xfrm>
            <a:custGeom>
              <a:avLst/>
              <a:gdLst/>
              <a:ahLst/>
              <a:cxnLst/>
              <a:rect l="l" t="t" r="r" b="b"/>
              <a:pathLst>
                <a:path w="2927927" h="482929" extrusionOk="0">
                  <a:moveTo>
                    <a:pt x="2927927" y="471054"/>
                  </a:moveTo>
                  <a:lnTo>
                    <a:pt x="2026010" y="482929"/>
                  </a:lnTo>
                  <a:lnTo>
                    <a:pt x="1495518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E6B6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83"/>
            <p:cNvSpPr txBox="1"/>
            <p:nvPr/>
          </p:nvSpPr>
          <p:spPr>
            <a:xfrm>
              <a:off x="331558" y="1790030"/>
              <a:ext cx="109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6B623"/>
                  </a:solidFill>
                  <a:latin typeface="Calibri"/>
                  <a:ea typeface="Calibri"/>
                  <a:cs typeface="Calibri"/>
                  <a:sym typeface="Calibri"/>
                </a:rPr>
                <a:t>Thing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6B623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E6B6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83"/>
            <p:cNvSpPr/>
            <p:nvPr/>
          </p:nvSpPr>
          <p:spPr>
            <a:xfrm flipH="1">
              <a:off x="6465615" y="3958376"/>
              <a:ext cx="4640764" cy="482929"/>
            </a:xfrm>
            <a:custGeom>
              <a:avLst/>
              <a:gdLst/>
              <a:ahLst/>
              <a:cxnLst/>
              <a:rect l="l" t="t" r="r" b="b"/>
              <a:pathLst>
                <a:path w="2927927" h="482929" extrusionOk="0">
                  <a:moveTo>
                    <a:pt x="2927927" y="471054"/>
                  </a:moveTo>
                  <a:lnTo>
                    <a:pt x="2026010" y="482929"/>
                  </a:lnTo>
                  <a:lnTo>
                    <a:pt x="1495518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16F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83"/>
            <p:cNvSpPr txBox="1"/>
            <p:nvPr/>
          </p:nvSpPr>
          <p:spPr>
            <a:xfrm>
              <a:off x="8812127" y="3634285"/>
              <a:ext cx="2385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16FC0"/>
                  </a:solidFill>
                  <a:latin typeface="Calibri"/>
                  <a:ea typeface="Calibri"/>
                  <a:cs typeface="Calibri"/>
                  <a:sym typeface="Calibri"/>
                </a:rPr>
                <a:t>Definitions of 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16FC0"/>
                  </a:solidFill>
                  <a:latin typeface="Calibri"/>
                  <a:ea typeface="Calibri"/>
                  <a:cs typeface="Calibri"/>
                  <a:sym typeface="Calibri"/>
                </a:rPr>
                <a:t>Interaction Affordances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E6B62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83"/>
            <p:cNvSpPr/>
            <p:nvPr/>
          </p:nvSpPr>
          <p:spPr>
            <a:xfrm flipH="1">
              <a:off x="6261666" y="1810631"/>
              <a:ext cx="4194255" cy="482929"/>
            </a:xfrm>
            <a:custGeom>
              <a:avLst/>
              <a:gdLst/>
              <a:ahLst/>
              <a:cxnLst/>
              <a:rect l="l" t="t" r="r" b="b"/>
              <a:pathLst>
                <a:path w="2927927" h="482929" extrusionOk="0">
                  <a:moveTo>
                    <a:pt x="2927927" y="471054"/>
                  </a:moveTo>
                  <a:lnTo>
                    <a:pt x="2026010" y="482929"/>
                  </a:lnTo>
                  <a:lnTo>
                    <a:pt x="1495518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C1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3"/>
            <p:cNvSpPr txBox="1"/>
            <p:nvPr/>
          </p:nvSpPr>
          <p:spPr>
            <a:xfrm>
              <a:off x="8278323" y="1466864"/>
              <a:ext cx="224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10000"/>
                  </a:solidFill>
                  <a:latin typeface="Calibri"/>
                  <a:ea typeface="Calibri"/>
                  <a:cs typeface="Calibri"/>
                  <a:sym typeface="Calibri"/>
                </a:rPr>
                <a:t>Semantic Annotations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3"/>
            <p:cNvSpPr txBox="1"/>
            <p:nvPr/>
          </p:nvSpPr>
          <p:spPr>
            <a:xfrm>
              <a:off x="240542" y="3948113"/>
              <a:ext cx="109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300"/>
                  </a:solidFill>
                  <a:latin typeface="Calibri"/>
                  <a:ea typeface="Calibri"/>
                  <a:cs typeface="Calibri"/>
                  <a:sym typeface="Calibri"/>
                </a:rPr>
                <a:t>Security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300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3"/>
            <p:cNvSpPr/>
            <p:nvPr/>
          </p:nvSpPr>
          <p:spPr>
            <a:xfrm flipH="1">
              <a:off x="9438948" y="5476245"/>
              <a:ext cx="2444819" cy="482929"/>
            </a:xfrm>
            <a:custGeom>
              <a:avLst/>
              <a:gdLst/>
              <a:ahLst/>
              <a:cxnLst/>
              <a:rect l="l" t="t" r="r" b="b"/>
              <a:pathLst>
                <a:path w="2927927" h="482929" extrusionOk="0">
                  <a:moveTo>
                    <a:pt x="2927927" y="471054"/>
                  </a:moveTo>
                  <a:lnTo>
                    <a:pt x="2026010" y="482929"/>
                  </a:lnTo>
                  <a:lnTo>
                    <a:pt x="1495518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8A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3"/>
            <p:cNvSpPr txBox="1"/>
            <p:nvPr/>
          </p:nvSpPr>
          <p:spPr>
            <a:xfrm>
              <a:off x="10483862" y="5140797"/>
              <a:ext cx="1467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8A3D"/>
                  </a:solidFill>
                  <a:latin typeface="Calibri"/>
                  <a:ea typeface="Calibri"/>
                  <a:cs typeface="Calibri"/>
                  <a:sym typeface="Calibri"/>
                </a:rPr>
                <a:t>Links to other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8A3D"/>
                  </a:solidFill>
                  <a:latin typeface="Calibri"/>
                  <a:ea typeface="Calibri"/>
                  <a:cs typeface="Calibri"/>
                  <a:sym typeface="Calibri"/>
                </a:rPr>
                <a:t>Documents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3"/>
            <p:cNvSpPr/>
            <p:nvPr/>
          </p:nvSpPr>
          <p:spPr>
            <a:xfrm>
              <a:off x="7119582" y="1817484"/>
              <a:ext cx="1229710" cy="0"/>
            </a:xfrm>
            <a:custGeom>
              <a:avLst/>
              <a:gdLst/>
              <a:ahLst/>
              <a:cxnLst/>
              <a:rect l="l" t="t" r="r" b="b"/>
              <a:pathLst>
                <a:path w="1229710" h="120000" extrusionOk="0">
                  <a:moveTo>
                    <a:pt x="1229710" y="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C1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3"/>
            <p:cNvSpPr/>
            <p:nvPr/>
          </p:nvSpPr>
          <p:spPr>
            <a:xfrm>
              <a:off x="319400" y="3392050"/>
              <a:ext cx="2356078" cy="896271"/>
            </a:xfrm>
            <a:custGeom>
              <a:avLst/>
              <a:gdLst/>
              <a:ahLst/>
              <a:cxnLst/>
              <a:rect l="l" t="t" r="r" b="b"/>
              <a:pathLst>
                <a:path w="2554014" h="945932" extrusionOk="0">
                  <a:moveTo>
                    <a:pt x="2554014" y="0"/>
                  </a:moveTo>
                  <a:lnTo>
                    <a:pt x="1891862" y="0"/>
                  </a:lnTo>
                  <a:lnTo>
                    <a:pt x="1334814" y="945932"/>
                  </a:lnTo>
                  <a:lnTo>
                    <a:pt x="0" y="945932"/>
                  </a:lnTo>
                </a:path>
              </a:pathLst>
            </a:custGeom>
            <a:noFill/>
            <a:ln w="38100" cap="flat" cmpd="sng">
              <a:solidFill>
                <a:srgbClr val="FF03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8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/>
              <a:t>Deeper look into the Thing Description:</a:t>
            </a:r>
            <a:r>
              <a:rPr lang="en-US"/>
              <a:t> Interaction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84"/>
          <p:cNvSpPr txBox="1"/>
          <p:nvPr/>
        </p:nvSpPr>
        <p:spPr>
          <a:xfrm>
            <a:off x="2125980" y="1049655"/>
            <a:ext cx="8610000" cy="5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"properties":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	"temperature":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600" dirty="0">
                <a:solidFill>
                  <a:srgbClr val="E6B624"/>
                </a:solidFill>
                <a:latin typeface="Consolas"/>
                <a:ea typeface="Consolas"/>
                <a:cs typeface="Consolas"/>
                <a:sym typeface="Consolas"/>
              </a:rPr>
              <a:t>"title": "Temperature",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"type": "number",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>
                <a:solidFill>
                  <a:srgbClr val="787878"/>
                </a:solidFill>
                <a:latin typeface="Consolas"/>
                <a:ea typeface="Consolas"/>
                <a:cs typeface="Consolas"/>
                <a:sym typeface="Consolas"/>
              </a:rPr>
              <a:t>"unit": "Celsius",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>
                <a:solidFill>
                  <a:srgbClr val="008A3D"/>
                </a:solidFill>
                <a:latin typeface="Consolas"/>
                <a:ea typeface="Consolas"/>
                <a:cs typeface="Consolas"/>
                <a:sym typeface="Consolas"/>
              </a:rPr>
              <a:t>"forms": [...]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},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"actions": {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		"</a:t>
            </a:r>
            <a:r>
              <a:rPr lang="en-US" sz="16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startSprinkler</a:t>
            </a: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":{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1600" dirty="0">
                <a:solidFill>
                  <a:srgbClr val="E6B624"/>
                </a:solidFill>
                <a:latin typeface="Consolas"/>
                <a:ea typeface="Consolas"/>
                <a:cs typeface="Consolas"/>
                <a:sym typeface="Consolas"/>
              </a:rPr>
              <a:t>"description": "Run sprinkler for a set time",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           </a:t>
            </a: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"input":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	           		"type": "object",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	           		"properties": {"timeout": {...}},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              },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       	   </a:t>
            </a:r>
            <a:r>
              <a:rPr lang="en-US" sz="1600" dirty="0">
                <a:solidFill>
                  <a:srgbClr val="008A3D"/>
                </a:solidFill>
                <a:latin typeface="Consolas"/>
                <a:ea typeface="Consolas"/>
                <a:cs typeface="Consolas"/>
                <a:sym typeface="Consolas"/>
              </a:rPr>
              <a:t>"forms": [...]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"events":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	"</a:t>
            </a:r>
            <a:r>
              <a:rPr lang="en-US" sz="16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tooDry</a:t>
            </a: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":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"data": {"type": "string"},</a:t>
            </a:r>
            <a:endParaRPr sz="16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        </a:t>
            </a:r>
            <a:r>
              <a:rPr lang="en-US" sz="1600" dirty="0">
                <a:solidFill>
                  <a:srgbClr val="008A3D"/>
                </a:solidFill>
                <a:latin typeface="Consolas"/>
                <a:ea typeface="Consolas"/>
                <a:cs typeface="Consolas"/>
                <a:sym typeface="Consolas"/>
              </a:rPr>
              <a:t>"forms": [...]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84"/>
          <p:cNvSpPr txBox="1"/>
          <p:nvPr/>
        </p:nvSpPr>
        <p:spPr>
          <a:xfrm>
            <a:off x="327396" y="2821506"/>
            <a:ext cx="120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6B623"/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6B623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6B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4"/>
          <p:cNvGrpSpPr/>
          <p:nvPr/>
        </p:nvGrpSpPr>
        <p:grpSpPr>
          <a:xfrm>
            <a:off x="327717" y="1717687"/>
            <a:ext cx="3592757" cy="1913903"/>
            <a:chOff x="1297940" y="1717964"/>
            <a:chExt cx="2623216" cy="1913903"/>
          </a:xfrm>
        </p:grpSpPr>
        <p:sp>
          <p:nvSpPr>
            <p:cNvPr id="680" name="Google Shape;680;p84"/>
            <p:cNvSpPr/>
            <p:nvPr/>
          </p:nvSpPr>
          <p:spPr>
            <a:xfrm>
              <a:off x="1297940" y="3160813"/>
              <a:ext cx="2547296" cy="471054"/>
            </a:xfrm>
            <a:custGeom>
              <a:avLst/>
              <a:gdLst/>
              <a:ahLst/>
              <a:cxnLst/>
              <a:rect l="l" t="t" r="r" b="b"/>
              <a:pathLst>
                <a:path w="2927927" h="471054" extrusionOk="0">
                  <a:moveTo>
                    <a:pt x="2927927" y="471054"/>
                  </a:moveTo>
                  <a:lnTo>
                    <a:pt x="1629874" y="458866"/>
                  </a:lnTo>
                  <a:lnTo>
                    <a:pt x="984142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E6B6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4"/>
            <p:cNvSpPr/>
            <p:nvPr/>
          </p:nvSpPr>
          <p:spPr>
            <a:xfrm>
              <a:off x="2153686" y="1717964"/>
              <a:ext cx="1767470" cy="1450109"/>
            </a:xfrm>
            <a:custGeom>
              <a:avLst/>
              <a:gdLst/>
              <a:ahLst/>
              <a:cxnLst/>
              <a:rect l="l" t="t" r="r" b="b"/>
              <a:pathLst>
                <a:path w="1921163" h="1450109" extrusionOk="0">
                  <a:moveTo>
                    <a:pt x="1921163" y="0"/>
                  </a:moveTo>
                  <a:lnTo>
                    <a:pt x="932872" y="0"/>
                  </a:lnTo>
                  <a:lnTo>
                    <a:pt x="0" y="1450109"/>
                  </a:lnTo>
                </a:path>
              </a:pathLst>
            </a:custGeom>
            <a:noFill/>
            <a:ln w="38100" cap="flat" cmpd="sng">
              <a:solidFill>
                <a:srgbClr val="E6B6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84"/>
          <p:cNvSpPr/>
          <p:nvPr/>
        </p:nvSpPr>
        <p:spPr>
          <a:xfrm flipH="1">
            <a:off x="7792570" y="2911939"/>
            <a:ext cx="3406925" cy="1229755"/>
          </a:xfrm>
          <a:custGeom>
            <a:avLst/>
            <a:gdLst/>
            <a:ahLst/>
            <a:cxnLst/>
            <a:rect l="l" t="t" r="r" b="b"/>
            <a:pathLst>
              <a:path w="2927927" h="471054" extrusionOk="0">
                <a:moveTo>
                  <a:pt x="2927927" y="471054"/>
                </a:moveTo>
                <a:lnTo>
                  <a:pt x="1629874" y="458866"/>
                </a:lnTo>
                <a:lnTo>
                  <a:pt x="984142" y="5938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4"/>
          <p:cNvSpPr/>
          <p:nvPr/>
        </p:nvSpPr>
        <p:spPr>
          <a:xfrm>
            <a:off x="7792571" y="1949824"/>
            <a:ext cx="1940306" cy="972639"/>
          </a:xfrm>
          <a:custGeom>
            <a:avLst/>
            <a:gdLst/>
            <a:ahLst/>
            <a:cxnLst/>
            <a:rect l="l" t="t" r="r" b="b"/>
            <a:pathLst>
              <a:path w="3058510" h="1240221" extrusionOk="0">
                <a:moveTo>
                  <a:pt x="0" y="0"/>
                </a:moveTo>
                <a:lnTo>
                  <a:pt x="1376855" y="0"/>
                </a:lnTo>
                <a:lnTo>
                  <a:pt x="3058510" y="1240221"/>
                </a:ln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4"/>
          <p:cNvSpPr txBox="1"/>
          <p:nvPr/>
        </p:nvSpPr>
        <p:spPr>
          <a:xfrm>
            <a:off x="9763461" y="2560702"/>
            <a:ext cx="145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JSON Schema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6B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84"/>
          <p:cNvGrpSpPr/>
          <p:nvPr/>
        </p:nvGrpSpPr>
        <p:grpSpPr>
          <a:xfrm>
            <a:off x="5977218" y="4918107"/>
            <a:ext cx="5646939" cy="1229755"/>
            <a:chOff x="5714349" y="4865977"/>
            <a:chExt cx="4525426" cy="2480932"/>
          </a:xfrm>
        </p:grpSpPr>
        <p:sp>
          <p:nvSpPr>
            <p:cNvPr id="686" name="Google Shape;686;p84"/>
            <p:cNvSpPr/>
            <p:nvPr/>
          </p:nvSpPr>
          <p:spPr>
            <a:xfrm flipH="1">
              <a:off x="5847885" y="6096261"/>
              <a:ext cx="4391891" cy="1250648"/>
            </a:xfrm>
            <a:custGeom>
              <a:avLst/>
              <a:gdLst/>
              <a:ahLst/>
              <a:cxnLst/>
              <a:rect l="l" t="t" r="r" b="b"/>
              <a:pathLst>
                <a:path w="2927927" h="471054" extrusionOk="0">
                  <a:moveTo>
                    <a:pt x="2927927" y="471054"/>
                  </a:moveTo>
                  <a:lnTo>
                    <a:pt x="1629874" y="458866"/>
                  </a:lnTo>
                  <a:lnTo>
                    <a:pt x="984142" y="5938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8A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84"/>
            <p:cNvSpPr/>
            <p:nvPr/>
          </p:nvSpPr>
          <p:spPr>
            <a:xfrm>
              <a:off x="5714349" y="4865977"/>
              <a:ext cx="3058510" cy="1240221"/>
            </a:xfrm>
            <a:custGeom>
              <a:avLst/>
              <a:gdLst/>
              <a:ahLst/>
              <a:cxnLst/>
              <a:rect l="l" t="t" r="r" b="b"/>
              <a:pathLst>
                <a:path w="3058510" h="1240221" extrusionOk="0">
                  <a:moveTo>
                    <a:pt x="0" y="0"/>
                  </a:moveTo>
                  <a:lnTo>
                    <a:pt x="1376855" y="0"/>
                  </a:lnTo>
                  <a:lnTo>
                    <a:pt x="3058510" y="1240221"/>
                  </a:lnTo>
                </a:path>
              </a:pathLst>
            </a:custGeom>
            <a:noFill/>
            <a:ln w="38100" cap="flat" cmpd="sng">
              <a:solidFill>
                <a:srgbClr val="008A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84"/>
          <p:cNvSpPr txBox="1"/>
          <p:nvPr/>
        </p:nvSpPr>
        <p:spPr>
          <a:xfrm>
            <a:off x="9597712" y="5176720"/>
            <a:ext cx="213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A3D"/>
                </a:solidFill>
                <a:latin typeface="Calibri"/>
                <a:ea typeface="Calibri"/>
                <a:cs typeface="Calibri"/>
                <a:sym typeface="Calibri"/>
              </a:rPr>
              <a:t>Concrete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A3D"/>
                </a:solidFill>
                <a:latin typeface="Calibri"/>
                <a:ea typeface="Calibri"/>
                <a:cs typeface="Calibri"/>
                <a:sym typeface="Calibri"/>
              </a:rPr>
              <a:t>Protocol Information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6B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4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Deeper look into the Thing Description:</a:t>
            </a:r>
            <a:r>
              <a:rPr lang="en-US"/>
              <a:t> Protocol Level</a:t>
            </a:r>
            <a:endParaRPr/>
          </a:p>
        </p:txBody>
      </p:sp>
      <p:sp>
        <p:nvSpPr>
          <p:cNvPr id="696" name="Google Shape;696;p85"/>
          <p:cNvSpPr txBox="1"/>
          <p:nvPr/>
        </p:nvSpPr>
        <p:spPr>
          <a:xfrm>
            <a:off x="1998345" y="1415415"/>
            <a:ext cx="86328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"forms"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"href"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"http://example.com/light/currentdimmer"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"contentType"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"application/json"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"op"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"readproperty"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"htv:methodName"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 "href"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"mqtt://example.com/example/light/currentdimmer"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"op"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"observeproperty"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"mqv:controlPacketValue"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"SUBSCRIBE"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97" name="Google Shape;697;p85"/>
          <p:cNvSpPr txBox="1"/>
          <p:nvPr/>
        </p:nvSpPr>
        <p:spPr>
          <a:xfrm>
            <a:off x="325559" y="2981572"/>
            <a:ext cx="180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C30"/>
                </a:solidFill>
                <a:latin typeface="Calibri"/>
                <a:ea typeface="Calibri"/>
                <a:cs typeface="Calibri"/>
                <a:sym typeface="Calibri"/>
              </a:rPr>
              <a:t>Protocol and URI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7C30"/>
                </a:solidFill>
                <a:latin typeface="Calibri"/>
                <a:ea typeface="Calibri"/>
                <a:cs typeface="Calibri"/>
                <a:sym typeface="Calibri"/>
              </a:rPr>
              <a:t>of the Resource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6B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85"/>
          <p:cNvSpPr/>
          <p:nvPr/>
        </p:nvSpPr>
        <p:spPr>
          <a:xfrm>
            <a:off x="387349" y="3280082"/>
            <a:ext cx="2869368" cy="854963"/>
          </a:xfrm>
          <a:custGeom>
            <a:avLst/>
            <a:gdLst/>
            <a:ahLst/>
            <a:cxnLst/>
            <a:rect l="l" t="t" r="r" b="b"/>
            <a:pathLst>
              <a:path w="2927927" h="471054" extrusionOk="0">
                <a:moveTo>
                  <a:pt x="2927927" y="471054"/>
                </a:moveTo>
                <a:lnTo>
                  <a:pt x="2177498" y="467844"/>
                </a:lnTo>
                <a:lnTo>
                  <a:pt x="1671356" y="14914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ED7C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85"/>
          <p:cNvSpPr/>
          <p:nvPr/>
        </p:nvSpPr>
        <p:spPr>
          <a:xfrm>
            <a:off x="2009968" y="2432224"/>
            <a:ext cx="1292772" cy="893379"/>
          </a:xfrm>
          <a:custGeom>
            <a:avLst/>
            <a:gdLst/>
            <a:ahLst/>
            <a:cxnLst/>
            <a:rect l="l" t="t" r="r" b="b"/>
            <a:pathLst>
              <a:path w="1292772" h="893379" extrusionOk="0">
                <a:moveTo>
                  <a:pt x="1292772" y="0"/>
                </a:moveTo>
                <a:lnTo>
                  <a:pt x="567558" y="0"/>
                </a:lnTo>
                <a:lnTo>
                  <a:pt x="0" y="893379"/>
                </a:lnTo>
              </a:path>
            </a:pathLst>
          </a:custGeom>
          <a:noFill/>
          <a:ln w="38100" cap="flat" cmpd="sng">
            <a:solidFill>
              <a:srgbClr val="ED7C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85"/>
          <p:cNvSpPr txBox="1"/>
          <p:nvPr/>
        </p:nvSpPr>
        <p:spPr>
          <a:xfrm>
            <a:off x="88336" y="4322060"/>
            <a:ext cx="156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6FC0"/>
                </a:solidFill>
                <a:latin typeface="Calibri"/>
                <a:ea typeface="Calibri"/>
                <a:cs typeface="Calibri"/>
                <a:sym typeface="Calibri"/>
              </a:rPr>
              <a:t>Intended WoT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6FC0"/>
                </a:solidFill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6B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85"/>
          <p:cNvSpPr/>
          <p:nvPr/>
        </p:nvSpPr>
        <p:spPr>
          <a:xfrm>
            <a:off x="159026" y="2994991"/>
            <a:ext cx="3154017" cy="1656522"/>
          </a:xfrm>
          <a:custGeom>
            <a:avLst/>
            <a:gdLst/>
            <a:ahLst/>
            <a:cxnLst/>
            <a:rect l="l" t="t" r="r" b="b"/>
            <a:pathLst>
              <a:path w="3154017" h="1656522" extrusionOk="0">
                <a:moveTo>
                  <a:pt x="3154017" y="0"/>
                </a:moveTo>
                <a:lnTo>
                  <a:pt x="2584174" y="0"/>
                </a:lnTo>
                <a:lnTo>
                  <a:pt x="1497496" y="1656522"/>
                </a:lnTo>
                <a:lnTo>
                  <a:pt x="0" y="1656522"/>
                </a:lnTo>
              </a:path>
            </a:pathLst>
          </a:custGeom>
          <a:noFill/>
          <a:ln w="38100" cap="flat" cmpd="sng">
            <a:solidFill>
              <a:srgbClr val="016F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5"/>
          <p:cNvSpPr/>
          <p:nvPr/>
        </p:nvSpPr>
        <p:spPr>
          <a:xfrm>
            <a:off x="1656522" y="4333461"/>
            <a:ext cx="1630017" cy="318052"/>
          </a:xfrm>
          <a:custGeom>
            <a:avLst/>
            <a:gdLst/>
            <a:ahLst/>
            <a:cxnLst/>
            <a:rect l="l" t="t" r="r" b="b"/>
            <a:pathLst>
              <a:path w="1630017" h="318052" extrusionOk="0">
                <a:moveTo>
                  <a:pt x="1630017" y="0"/>
                </a:moveTo>
                <a:lnTo>
                  <a:pt x="848139" y="0"/>
                </a:lnTo>
                <a:lnTo>
                  <a:pt x="0" y="318052"/>
                </a:lnTo>
              </a:path>
            </a:pathLst>
          </a:custGeom>
          <a:noFill/>
          <a:ln w="38100" cap="flat" cmpd="sng">
            <a:solidFill>
              <a:srgbClr val="016F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5"/>
          <p:cNvSpPr/>
          <p:nvPr/>
        </p:nvSpPr>
        <p:spPr>
          <a:xfrm>
            <a:off x="6529388" y="3265793"/>
            <a:ext cx="5339238" cy="89100"/>
          </a:xfrm>
          <a:custGeom>
            <a:avLst/>
            <a:gdLst/>
            <a:ahLst/>
            <a:cxnLst/>
            <a:rect l="l" t="t" r="r" b="b"/>
            <a:pathLst>
              <a:path w="2643187" h="120000" extrusionOk="0">
                <a:moveTo>
                  <a:pt x="0" y="0"/>
                </a:moveTo>
                <a:lnTo>
                  <a:pt x="2643187" y="0"/>
                </a:lnTo>
              </a:path>
            </a:pathLst>
          </a:custGeom>
          <a:noFill/>
          <a:ln w="38100" cap="flat" cmpd="sng">
            <a:solidFill>
              <a:srgbClr val="C1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85"/>
          <p:cNvSpPr/>
          <p:nvPr/>
        </p:nvSpPr>
        <p:spPr>
          <a:xfrm flipH="1">
            <a:off x="8045433" y="3268125"/>
            <a:ext cx="3824404" cy="1335578"/>
          </a:xfrm>
          <a:custGeom>
            <a:avLst/>
            <a:gdLst/>
            <a:ahLst/>
            <a:cxnLst/>
            <a:rect l="l" t="t" r="r" b="b"/>
            <a:pathLst>
              <a:path w="2669741" h="476992" extrusionOk="0">
                <a:moveTo>
                  <a:pt x="2669741" y="470221"/>
                </a:moveTo>
                <a:lnTo>
                  <a:pt x="1089794" y="476992"/>
                </a:lnTo>
                <a:lnTo>
                  <a:pt x="609157" y="0"/>
                </a:lnTo>
                <a:lnTo>
                  <a:pt x="0" y="109"/>
                </a:lnTo>
              </a:path>
            </a:pathLst>
          </a:custGeom>
          <a:noFill/>
          <a:ln w="38100" cap="flat" cmpd="sng">
            <a:solidFill>
              <a:srgbClr val="C1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5"/>
          <p:cNvSpPr txBox="1"/>
          <p:nvPr/>
        </p:nvSpPr>
        <p:spPr>
          <a:xfrm>
            <a:off x="9156292" y="2910396"/>
            <a:ext cx="283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0000"/>
                </a:solidFill>
                <a:latin typeface="Calibri"/>
                <a:ea typeface="Calibri"/>
                <a:cs typeface="Calibri"/>
                <a:sym typeface="Calibri"/>
              </a:rPr>
              <a:t>Protocol Specific Vocabulary</a:t>
            </a:r>
            <a:endParaRPr sz="1800">
              <a:solidFill>
                <a:srgbClr val="C1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13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How is this all possible?</a:t>
            </a:r>
            <a:endParaRPr sz="6000"/>
          </a:p>
        </p:txBody>
      </p:sp>
      <p:sp>
        <p:nvSpPr>
          <p:cNvPr id="713" name="Google Shape;713;p86"/>
          <p:cNvSpPr txBox="1">
            <a:spLocks noGrp="1"/>
          </p:cNvSpPr>
          <p:nvPr>
            <p:ph type="title"/>
          </p:nvPr>
        </p:nvSpPr>
        <p:spPr>
          <a:xfrm>
            <a:off x="986400" y="3768324"/>
            <a:ext cx="10800000" cy="13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Second: node-wot :)</a:t>
            </a:r>
            <a:endParaRPr sz="4800"/>
          </a:p>
        </p:txBody>
      </p:sp>
      <p:sp>
        <p:nvSpPr>
          <p:cNvPr id="714" name="Google Shape;714;p8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7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running</a:t>
            </a:r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body" idx="1"/>
          </p:nvPr>
        </p:nvSpPr>
        <p:spPr>
          <a:xfrm>
            <a:off x="411162" y="1414800"/>
            <a:ext cx="11376000" cy="47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Install the Dependencies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npm install @node-wot/core</a:t>
            </a:r>
            <a:r>
              <a:rPr lang="en-US" sz="2000">
                <a:solidFill>
                  <a:schemeClr val="accent3"/>
                </a:solidFill>
              </a:rPr>
              <a:t> </a:t>
            </a:r>
            <a:r>
              <a:rPr lang="en-US" sz="2000"/>
              <a:t>  (mandatory core component)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npm install @node-wot/binding-coap</a:t>
            </a:r>
            <a:r>
              <a:rPr lang="en-US" sz="2000"/>
              <a:t> (optional bindings)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Include them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Servient = require("@node-wot/core").Servient;</a:t>
            </a:r>
            <a:endParaRPr sz="20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HttpServer = require("@node-wot/binding-http").HttpServer;</a:t>
            </a:r>
            <a:endParaRPr sz="20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Or use the CLI by following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our Readme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8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Protocol Options</a:t>
            </a:r>
            <a:endParaRPr/>
          </a:p>
        </p:txBody>
      </p:sp>
      <p:sp>
        <p:nvSpPr>
          <p:cNvPr id="729" name="Google Shape;729;p88"/>
          <p:cNvSpPr txBox="1">
            <a:spLocks noGrp="1"/>
          </p:cNvSpPr>
          <p:nvPr>
            <p:ph type="body" idx="1"/>
          </p:nvPr>
        </p:nvSpPr>
        <p:spPr>
          <a:xfrm>
            <a:off x="411150" y="1414800"/>
            <a:ext cx="11376000" cy="24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use node-wot with Internet protocols: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 and HTTPS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CoAP and CoAPS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MQTT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Google Firestore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Websocket (Server-side)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NETCONF (Client-side)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730" name="Google Shape;730;p88"/>
          <p:cNvSpPr txBox="1"/>
          <p:nvPr/>
        </p:nvSpPr>
        <p:spPr>
          <a:xfrm>
            <a:off x="411175" y="4136550"/>
            <a:ext cx="11475000" cy="1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and even with some industrial automation protocols: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OPC-UA (Client-side)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Modbus (Client-side)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M-Bus (Client-side)</a:t>
            </a:r>
            <a:endParaRPr/>
          </a:p>
        </p:txBody>
      </p:sp>
      <p:sp>
        <p:nvSpPr>
          <p:cNvPr id="731" name="Google Shape;731;p88"/>
          <p:cNvSpPr txBox="1"/>
          <p:nvPr/>
        </p:nvSpPr>
        <p:spPr>
          <a:xfrm>
            <a:off x="411175" y="5803200"/>
            <a:ext cx="79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and more that you can simply implement over a protocol interface</a:t>
            </a:r>
            <a:endParaRPr/>
          </a:p>
        </p:txBody>
      </p:sp>
      <p:sp>
        <p:nvSpPr>
          <p:cNvPr id="732" name="Google Shape;732;p8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9" descr="A simple demo code that exposes a W3C WoT Thing with a  TD" title="Eclipse Thingweb node-wot Temperature Controller Th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66800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46" name="Google Shape;746;p90" descr="A simple video demonstrating how to program a simple script that communicates with a Thing. The Thing video is available at https://youtu.be/_YhTOvS_kjw" title="Eclipse Thingweb node-wot Consumer for the Temperature Controller Th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" y="-1047750"/>
            <a:ext cx="1216152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"/>
          <p:cNvSpPr txBox="1"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Give node-wot a try!</a:t>
            </a:r>
            <a:endParaRPr sz="6000"/>
          </a:p>
        </p:txBody>
      </p:sp>
      <p:sp>
        <p:nvSpPr>
          <p:cNvPr id="753" name="Google Shape;753;p9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754" name="Google Shape;754;p91"/>
          <p:cNvSpPr txBox="1">
            <a:spLocks noGrp="1"/>
          </p:cNvSpPr>
          <p:nvPr>
            <p:ph type="title"/>
          </p:nvPr>
        </p:nvSpPr>
        <p:spPr>
          <a:xfrm>
            <a:off x="1059150" y="3359875"/>
            <a:ext cx="11132700" cy="18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and/or a star a GitHub to support the development</a:t>
            </a:r>
            <a:endParaRPr sz="3400"/>
          </a:p>
        </p:txBody>
      </p:sp>
      <p:pic>
        <p:nvPicPr>
          <p:cNvPr id="755" name="Google Shape;7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323" y="4075965"/>
            <a:ext cx="4203375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2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Mashups at Standardization Events</a:t>
            </a:r>
            <a:endParaRPr/>
          </a:p>
        </p:txBody>
      </p:sp>
      <p:pic>
        <p:nvPicPr>
          <p:cNvPr id="762" name="Google Shape;76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" y="1058545"/>
            <a:ext cx="11985600" cy="5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/>
              <a:t>Web Mashups?</a:t>
            </a:r>
            <a:endParaRPr/>
          </a:p>
        </p:txBody>
      </p:sp>
      <p:sp>
        <p:nvSpPr>
          <p:cNvPr id="435" name="Google Shape;435;p66"/>
          <p:cNvSpPr txBox="1">
            <a:spLocks noGrp="1"/>
          </p:cNvSpPr>
          <p:nvPr>
            <p:ph type="ftr" idx="11"/>
          </p:nvPr>
        </p:nvSpPr>
        <p:spPr>
          <a:xfrm>
            <a:off x="874288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| © Siemens 2022 | Ege Korkan | T CED EWT | 2022-05-18</a:t>
            </a:r>
            <a:endParaRPr/>
          </a:p>
        </p:txBody>
      </p:sp>
      <p:pic>
        <p:nvPicPr>
          <p:cNvPr id="436" name="Google Shape;436;p66"/>
          <p:cNvPicPr preferRelativeResize="0"/>
          <p:nvPr/>
        </p:nvPicPr>
        <p:blipFill rotWithShape="1">
          <a:blip r:embed="rId3">
            <a:alphaModFix/>
          </a:blip>
          <a:srcRect r="23377"/>
          <a:stretch/>
        </p:blipFill>
        <p:spPr>
          <a:xfrm>
            <a:off x="6226975" y="783550"/>
            <a:ext cx="5360676" cy="3675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6"/>
          <p:cNvSpPr txBox="1"/>
          <p:nvPr/>
        </p:nvSpPr>
        <p:spPr>
          <a:xfrm>
            <a:off x="8672900" y="6492600"/>
            <a:ext cx="172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</a:rPr>
              <a:t>https://www.trendsmap.com/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600" y="3276985"/>
            <a:ext cx="5755501" cy="32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6"/>
          <p:cNvSpPr txBox="1"/>
          <p:nvPr/>
        </p:nvSpPr>
        <p:spPr>
          <a:xfrm>
            <a:off x="1059150" y="8925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</a:rPr>
              <a:t>https://www.expedia.com/</a:t>
            </a:r>
            <a:endParaRPr sz="900">
              <a:solidFill>
                <a:schemeClr val="lt2"/>
              </a:solidFill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9774625" y="460450"/>
            <a:ext cx="177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</a:rPr>
              <a:t>http://www.housingmaps.com/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102" y="1215647"/>
            <a:ext cx="4234500" cy="35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3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Browser</a:t>
            </a:r>
            <a:endParaRPr/>
          </a:p>
        </p:txBody>
      </p:sp>
      <p:sp>
        <p:nvSpPr>
          <p:cNvPr id="770" name="Google Shape;770;p93"/>
          <p:cNvSpPr txBox="1"/>
          <p:nvPr/>
        </p:nvSpPr>
        <p:spPr>
          <a:xfrm>
            <a:off x="2808605" y="5935345"/>
            <a:ext cx="682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Simple demo hosted at http://plugfest.thingweb.io/webui/</a:t>
            </a:r>
            <a:endParaRPr/>
          </a:p>
        </p:txBody>
      </p:sp>
      <p:pic>
        <p:nvPicPr>
          <p:cNvPr id="771" name="Google Shape;77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0" y="1337663"/>
            <a:ext cx="95631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3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4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Desktop Applications</a:t>
            </a:r>
            <a:endParaRPr/>
          </a:p>
        </p:txBody>
      </p:sp>
      <p:pic>
        <p:nvPicPr>
          <p:cNvPr id="779" name="Google Shape;77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1153160"/>
            <a:ext cx="11759568" cy="491997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4"/>
          <p:cNvSpPr txBox="1"/>
          <p:nvPr/>
        </p:nvSpPr>
        <p:spPr>
          <a:xfrm>
            <a:off x="2969895" y="6108065"/>
            <a:ext cx="682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Available at https://github.com/tum-esi/wade</a:t>
            </a:r>
            <a:endParaRPr/>
          </a:p>
        </p:txBody>
      </p:sp>
      <p:sp>
        <p:nvSpPr>
          <p:cNvPr id="781" name="Google Shape;781;p94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5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more!</a:t>
            </a:r>
            <a:endParaRPr/>
          </a:p>
        </p:txBody>
      </p:sp>
      <p:grpSp>
        <p:nvGrpSpPr>
          <p:cNvPr id="788" name="Google Shape;788;p95"/>
          <p:cNvGrpSpPr/>
          <p:nvPr/>
        </p:nvGrpSpPr>
        <p:grpSpPr>
          <a:xfrm>
            <a:off x="2053693" y="1372536"/>
            <a:ext cx="7331999" cy="1456089"/>
            <a:chOff x="3718918" y="1479611"/>
            <a:chExt cx="7331999" cy="1456089"/>
          </a:xfrm>
        </p:grpSpPr>
        <p:pic>
          <p:nvPicPr>
            <p:cNvPr id="789" name="Google Shape;789;p95" descr="rect4358-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6765" y="1786338"/>
              <a:ext cx="1214152" cy="85648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0" name="Google Shape;790;p95"/>
            <p:cNvCxnSpPr/>
            <p:nvPr/>
          </p:nvCxnSpPr>
          <p:spPr>
            <a:xfrm rot="10800000">
              <a:off x="8188700" y="2305000"/>
              <a:ext cx="1500300" cy="3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pSp>
          <p:nvGrpSpPr>
            <p:cNvPr id="791" name="Google Shape;791;p95"/>
            <p:cNvGrpSpPr/>
            <p:nvPr/>
          </p:nvGrpSpPr>
          <p:grpSpPr>
            <a:xfrm>
              <a:off x="3718918" y="1732620"/>
              <a:ext cx="961696" cy="963931"/>
              <a:chOff x="3512930" y="1786345"/>
              <a:chExt cx="961696" cy="963931"/>
            </a:xfrm>
          </p:grpSpPr>
          <p:pic>
            <p:nvPicPr>
              <p:cNvPr id="792" name="Google Shape;792;p9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512930" y="1786345"/>
                <a:ext cx="709294" cy="9639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3" name="Google Shape;793;p9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070376" y="1786350"/>
                <a:ext cx="404250" cy="5186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4" name="Google Shape;794;p9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38722" y="1479611"/>
              <a:ext cx="1903398" cy="1055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95"/>
            <p:cNvSpPr/>
            <p:nvPr/>
          </p:nvSpPr>
          <p:spPr>
            <a:xfrm>
              <a:off x="6583375" y="2535500"/>
              <a:ext cx="12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accent3"/>
                  </a:solidFill>
                </a:rPr>
                <a:t>node-wot</a:t>
              </a:r>
              <a:endParaRPr sz="1700" b="1">
                <a:solidFill>
                  <a:schemeClr val="accent3"/>
                </a:solidFill>
              </a:endParaRPr>
            </a:p>
          </p:txBody>
        </p:sp>
        <p:sp>
          <p:nvSpPr>
            <p:cNvPr id="796" name="Google Shape;796;p95"/>
            <p:cNvSpPr txBox="1"/>
            <p:nvPr/>
          </p:nvSpPr>
          <p:spPr>
            <a:xfrm>
              <a:off x="8545700" y="1823175"/>
              <a:ext cx="7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HTTP</a:t>
              </a:r>
              <a:endParaRPr/>
            </a:p>
          </p:txBody>
        </p:sp>
        <p:cxnSp>
          <p:nvCxnSpPr>
            <p:cNvPr id="797" name="Google Shape;797;p95"/>
            <p:cNvCxnSpPr/>
            <p:nvPr/>
          </p:nvCxnSpPr>
          <p:spPr>
            <a:xfrm rot="10800000">
              <a:off x="4809650" y="2305000"/>
              <a:ext cx="1500300" cy="3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798" name="Google Shape;798;p95"/>
            <p:cNvSpPr txBox="1"/>
            <p:nvPr/>
          </p:nvSpPr>
          <p:spPr>
            <a:xfrm>
              <a:off x="5166650" y="1823175"/>
              <a:ext cx="7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CoAP</a:t>
              </a:r>
              <a:endParaRPr/>
            </a:p>
          </p:txBody>
        </p:sp>
      </p:grpSp>
      <p:grpSp>
        <p:nvGrpSpPr>
          <p:cNvPr id="799" name="Google Shape;799;p95"/>
          <p:cNvGrpSpPr/>
          <p:nvPr/>
        </p:nvGrpSpPr>
        <p:grpSpPr>
          <a:xfrm>
            <a:off x="8091229" y="3512113"/>
            <a:ext cx="3543571" cy="1814975"/>
            <a:chOff x="5952954" y="3649250"/>
            <a:chExt cx="3543571" cy="1814975"/>
          </a:xfrm>
        </p:grpSpPr>
        <p:grpSp>
          <p:nvGrpSpPr>
            <p:cNvPr id="800" name="Google Shape;800;p95"/>
            <p:cNvGrpSpPr/>
            <p:nvPr/>
          </p:nvGrpSpPr>
          <p:grpSpPr>
            <a:xfrm>
              <a:off x="7996225" y="3649250"/>
              <a:ext cx="1500300" cy="482125"/>
              <a:chOff x="7996225" y="3984275"/>
              <a:chExt cx="1500300" cy="482125"/>
            </a:xfrm>
          </p:grpSpPr>
          <p:cxnSp>
            <p:nvCxnSpPr>
              <p:cNvPr id="801" name="Google Shape;801;p95"/>
              <p:cNvCxnSpPr/>
              <p:nvPr/>
            </p:nvCxnSpPr>
            <p:spPr>
              <a:xfrm rot="10800000">
                <a:off x="7996225" y="4466100"/>
                <a:ext cx="15003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66666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802" name="Google Shape;802;p95"/>
              <p:cNvSpPr txBox="1"/>
              <p:nvPr/>
            </p:nvSpPr>
            <p:spPr>
              <a:xfrm>
                <a:off x="8353225" y="3984275"/>
                <a:ext cx="786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HTTP</a:t>
                </a:r>
                <a:endParaRPr/>
              </a:p>
            </p:txBody>
          </p:sp>
        </p:grpSp>
        <p:grpSp>
          <p:nvGrpSpPr>
            <p:cNvPr id="803" name="Google Shape;803;p95"/>
            <p:cNvGrpSpPr/>
            <p:nvPr/>
          </p:nvGrpSpPr>
          <p:grpSpPr>
            <a:xfrm>
              <a:off x="7996225" y="4315675"/>
              <a:ext cx="1500300" cy="482125"/>
              <a:chOff x="7996225" y="3984275"/>
              <a:chExt cx="1500300" cy="482125"/>
            </a:xfrm>
          </p:grpSpPr>
          <p:cxnSp>
            <p:nvCxnSpPr>
              <p:cNvPr id="804" name="Google Shape;804;p95"/>
              <p:cNvCxnSpPr/>
              <p:nvPr/>
            </p:nvCxnSpPr>
            <p:spPr>
              <a:xfrm rot="10800000">
                <a:off x="7996225" y="4466100"/>
                <a:ext cx="15003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66666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805" name="Google Shape;805;p95"/>
              <p:cNvSpPr txBox="1"/>
              <p:nvPr/>
            </p:nvSpPr>
            <p:spPr>
              <a:xfrm>
                <a:off x="8353225" y="3984275"/>
                <a:ext cx="786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MQTT</a:t>
                </a:r>
                <a:endParaRPr/>
              </a:p>
            </p:txBody>
          </p:sp>
        </p:grpSp>
        <p:grpSp>
          <p:nvGrpSpPr>
            <p:cNvPr id="806" name="Google Shape;806;p95"/>
            <p:cNvGrpSpPr/>
            <p:nvPr/>
          </p:nvGrpSpPr>
          <p:grpSpPr>
            <a:xfrm>
              <a:off x="7996225" y="5023063"/>
              <a:ext cx="1500300" cy="441163"/>
              <a:chOff x="7996225" y="4025238"/>
              <a:chExt cx="1500300" cy="441163"/>
            </a:xfrm>
          </p:grpSpPr>
          <p:cxnSp>
            <p:nvCxnSpPr>
              <p:cNvPr id="807" name="Google Shape;807;p95"/>
              <p:cNvCxnSpPr/>
              <p:nvPr/>
            </p:nvCxnSpPr>
            <p:spPr>
              <a:xfrm rot="10800000">
                <a:off x="7996225" y="4466100"/>
                <a:ext cx="15003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66666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808" name="Google Shape;808;p95"/>
              <p:cNvSpPr txBox="1"/>
              <p:nvPr/>
            </p:nvSpPr>
            <p:spPr>
              <a:xfrm>
                <a:off x="8222875" y="4025238"/>
                <a:ext cx="1047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Firestore</a:t>
                </a:r>
                <a:endParaRPr/>
              </a:p>
            </p:txBody>
          </p:sp>
        </p:grpSp>
        <p:grpSp>
          <p:nvGrpSpPr>
            <p:cNvPr id="809" name="Google Shape;809;p95"/>
            <p:cNvGrpSpPr/>
            <p:nvPr/>
          </p:nvGrpSpPr>
          <p:grpSpPr>
            <a:xfrm>
              <a:off x="5952954" y="4024721"/>
              <a:ext cx="2043150" cy="1365100"/>
              <a:chOff x="6002829" y="4221796"/>
              <a:chExt cx="2043150" cy="1365100"/>
            </a:xfrm>
          </p:grpSpPr>
          <p:pic>
            <p:nvPicPr>
              <p:cNvPr id="810" name="Google Shape;810;p9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002829" y="4221796"/>
                <a:ext cx="2043150" cy="1365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" name="Google Shape;811;p9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309941" y="4955655"/>
                <a:ext cx="448957" cy="57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2" name="Google Shape;812;p95"/>
              <p:cNvPicPr preferRelativeResize="0"/>
              <p:nvPr/>
            </p:nvPicPr>
            <p:blipFill rotWithShape="1">
              <a:blip r:embed="rId9">
                <a:alphaModFix amt="44000"/>
              </a:blip>
              <a:srcRect/>
              <a:stretch/>
            </p:blipFill>
            <p:spPr>
              <a:xfrm>
                <a:off x="6540718" y="4606975"/>
                <a:ext cx="1114423" cy="857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13" name="Google Shape;813;p95"/>
          <p:cNvGrpSpPr/>
          <p:nvPr/>
        </p:nvGrpSpPr>
        <p:grpSpPr>
          <a:xfrm>
            <a:off x="2479700" y="3355313"/>
            <a:ext cx="3357677" cy="2866737"/>
            <a:chOff x="2283275" y="3375013"/>
            <a:chExt cx="3357677" cy="2866737"/>
          </a:xfrm>
        </p:grpSpPr>
        <p:pic>
          <p:nvPicPr>
            <p:cNvPr id="814" name="Google Shape;814;p9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83275" y="3375013"/>
              <a:ext cx="3357677" cy="2574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95"/>
            <p:cNvSpPr txBox="1"/>
            <p:nvPr/>
          </p:nvSpPr>
          <p:spPr>
            <a:xfrm>
              <a:off x="2414100" y="5949250"/>
              <a:ext cx="2552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/>
                <a:t>https://flows.nodered.org/node/node-red-dashboard</a:t>
              </a:r>
              <a:endParaRPr sz="700"/>
            </a:p>
          </p:txBody>
        </p:sp>
      </p:grpSp>
      <p:sp>
        <p:nvSpPr>
          <p:cNvPr id="816" name="Google Shape;816;p95"/>
          <p:cNvSpPr txBox="1"/>
          <p:nvPr/>
        </p:nvSpPr>
        <p:spPr>
          <a:xfrm>
            <a:off x="884325" y="1795475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>
                <a:solidFill>
                  <a:schemeClr val="accent1"/>
                </a:solidFill>
              </a:rPr>
              <a:t>Proxies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817" name="Google Shape;817;p95"/>
          <p:cNvSpPr txBox="1"/>
          <p:nvPr/>
        </p:nvSpPr>
        <p:spPr>
          <a:xfrm>
            <a:off x="832125" y="4431275"/>
            <a:ext cx="15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>
                <a:solidFill>
                  <a:schemeClr val="accent1"/>
                </a:solidFill>
              </a:rPr>
              <a:t>Dashboards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818" name="Google Shape;818;p95"/>
          <p:cNvSpPr txBox="1"/>
          <p:nvPr/>
        </p:nvSpPr>
        <p:spPr>
          <a:xfrm>
            <a:off x="422225" y="1535800"/>
            <a:ext cx="1009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accent1"/>
                </a:solidFill>
              </a:rPr>
              <a:t>*</a:t>
            </a:r>
            <a:endParaRPr sz="7000" b="1">
              <a:solidFill>
                <a:schemeClr val="accent1"/>
              </a:solidFill>
            </a:endParaRPr>
          </a:p>
        </p:txBody>
      </p:sp>
      <p:sp>
        <p:nvSpPr>
          <p:cNvPr id="819" name="Google Shape;819;p95"/>
          <p:cNvSpPr txBox="1"/>
          <p:nvPr/>
        </p:nvSpPr>
        <p:spPr>
          <a:xfrm>
            <a:off x="407125" y="4115538"/>
            <a:ext cx="1009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accent1"/>
                </a:solidFill>
              </a:rPr>
              <a:t>*</a:t>
            </a:r>
            <a:endParaRPr sz="7000" b="1">
              <a:solidFill>
                <a:schemeClr val="accent1"/>
              </a:solidFill>
            </a:endParaRPr>
          </a:p>
        </p:txBody>
      </p:sp>
      <p:sp>
        <p:nvSpPr>
          <p:cNvPr id="820" name="Google Shape;820;p95"/>
          <p:cNvSpPr txBox="1"/>
          <p:nvPr/>
        </p:nvSpPr>
        <p:spPr>
          <a:xfrm>
            <a:off x="6719225" y="4431275"/>
            <a:ext cx="15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>
                <a:solidFill>
                  <a:schemeClr val="accent1"/>
                </a:solidFill>
              </a:rPr>
              <a:t>Simulators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821" name="Google Shape;821;p95"/>
          <p:cNvSpPr txBox="1"/>
          <p:nvPr/>
        </p:nvSpPr>
        <p:spPr>
          <a:xfrm>
            <a:off x="6294225" y="4115538"/>
            <a:ext cx="1009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accent1"/>
                </a:solidFill>
              </a:rPr>
              <a:t>*</a:t>
            </a:r>
            <a:endParaRPr sz="7000" b="1">
              <a:solidFill>
                <a:schemeClr val="accent1"/>
              </a:solidFill>
            </a:endParaRPr>
          </a:p>
        </p:txBody>
      </p:sp>
      <p:sp>
        <p:nvSpPr>
          <p:cNvPr id="822" name="Google Shape;822;p95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6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more on Web of Things and node-wot</a:t>
            </a:r>
            <a:endParaRPr/>
          </a:p>
        </p:txBody>
      </p:sp>
      <p:pic>
        <p:nvPicPr>
          <p:cNvPr id="829" name="Google Shape;82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81" y="1783462"/>
            <a:ext cx="4747376" cy="37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200" y="1804925"/>
            <a:ext cx="4747375" cy="36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6"/>
          <p:cNvSpPr txBox="1"/>
          <p:nvPr/>
        </p:nvSpPr>
        <p:spPr>
          <a:xfrm>
            <a:off x="1977100" y="5705150"/>
            <a:ext cx="21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https://www.w3.org/WoT/</a:t>
            </a:r>
            <a:r>
              <a:rPr lang="en-US"/>
              <a:t> </a:t>
            </a:r>
            <a:endParaRPr/>
          </a:p>
        </p:txBody>
      </p:sp>
      <p:sp>
        <p:nvSpPr>
          <p:cNvPr id="832" name="Google Shape;832;p96"/>
          <p:cNvSpPr txBox="1"/>
          <p:nvPr/>
        </p:nvSpPr>
        <p:spPr>
          <a:xfrm>
            <a:off x="1356113" y="1119200"/>
            <a:ext cx="341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4"/>
                </a:solidFill>
              </a:rPr>
              <a:t>W3C Web of Things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833" name="Google Shape;833;p96"/>
          <p:cNvSpPr txBox="1"/>
          <p:nvPr/>
        </p:nvSpPr>
        <p:spPr>
          <a:xfrm>
            <a:off x="7509263" y="1119188"/>
            <a:ext cx="341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4"/>
                </a:solidFill>
              </a:rPr>
              <a:t>Eclipse Thingweb node-wot</a:t>
            </a:r>
            <a:endParaRPr sz="1900">
              <a:solidFill>
                <a:schemeClr val="accent4"/>
              </a:solidFill>
            </a:endParaRPr>
          </a:p>
        </p:txBody>
      </p:sp>
      <p:sp>
        <p:nvSpPr>
          <p:cNvPr id="834" name="Google Shape;834;p96"/>
          <p:cNvSpPr txBox="1"/>
          <p:nvPr/>
        </p:nvSpPr>
        <p:spPr>
          <a:xfrm>
            <a:off x="7719125" y="576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https://www.thingweb.io/</a:t>
            </a:r>
            <a:r>
              <a:rPr lang="en-US"/>
              <a:t> </a:t>
            </a:r>
            <a:endParaRPr/>
          </a:p>
        </p:txBody>
      </p:sp>
      <p:sp>
        <p:nvSpPr>
          <p:cNvPr id="835" name="Google Shape;835;p96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36" name="Google Shape;836;p96"/>
          <p:cNvSpPr txBox="1"/>
          <p:nvPr/>
        </p:nvSpPr>
        <p:spPr>
          <a:xfrm>
            <a:off x="2416625" y="6105350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@W3C_WoT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7"/>
          <p:cNvSpPr txBox="1">
            <a:spLocks noGrp="1"/>
          </p:cNvSpPr>
          <p:nvPr>
            <p:ph type="title"/>
          </p:nvPr>
        </p:nvSpPr>
        <p:spPr>
          <a:xfrm>
            <a:off x="411163" y="1234800"/>
            <a:ext cx="9863100" cy="1162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540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/>
              <a:t>Contact</a:t>
            </a:r>
            <a:endParaRPr/>
          </a:p>
        </p:txBody>
      </p:sp>
      <p:sp>
        <p:nvSpPr>
          <p:cNvPr id="842" name="Google Shape;842;p97"/>
          <p:cNvSpPr txBox="1">
            <a:spLocks noGrp="1"/>
          </p:cNvSpPr>
          <p:nvPr>
            <p:ph type="subTitle" idx="1"/>
          </p:nvPr>
        </p:nvSpPr>
        <p:spPr>
          <a:xfrm>
            <a:off x="1058400" y="2397324"/>
            <a:ext cx="92160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Published by Siemens</a:t>
            </a:r>
            <a:endParaRPr/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Ege Korkan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Research Scientist</a:t>
            </a:r>
            <a:br>
              <a:rPr lang="en-US"/>
            </a:br>
            <a:r>
              <a:rPr lang="en-US"/>
              <a:t>T CED EWT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Phone +49 173 9401758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E-mail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ege.korkan@siemens.com</a:t>
            </a:r>
            <a:endParaRPr/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Twitter: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@egekorkan</a:t>
            </a:r>
            <a:endParaRPr/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@egekorkan</a:t>
            </a:r>
            <a:endParaRPr/>
          </a:p>
        </p:txBody>
      </p:sp>
      <p:pic>
        <p:nvPicPr>
          <p:cNvPr id="843" name="Google Shape;843;p97" descr="In this simple video, I go through the 3 years of Eclipse Thingweb node-wot (https://github.com/eclipse/thingweb.node-wot) using Gource (https://github.com/acaudwell/Gource). It shows the involvement of many different people over time and illustrates how it grew over time.&#10;&#10;If anyone wants to replicate the visualization, here are the options I have used:&#10;&#10;gource --seconds-per-day 0.15 --auto-skip-seconds 0.05 --logo thingweb_logo.png --logo-offset 20x900 --bloom-multiplier 0.3 --bloom-intensity 1 --max-file-lag 3 --highlight-users --user-scale 1.5 --filename-time 5 -f" title="3 years of Thingweb node-wot in 3 minutes!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4896" y="1946200"/>
            <a:ext cx="4778275" cy="35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7"/>
          <p:cNvSpPr txBox="1">
            <a:spLocks noGrp="1"/>
          </p:cNvSpPr>
          <p:nvPr>
            <p:ph type="ftr" idx="11"/>
          </p:nvPr>
        </p:nvSpPr>
        <p:spPr>
          <a:xfrm>
            <a:off x="874288" y="6310800"/>
            <a:ext cx="928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| © Siemens 2022 | Ege Korkan | T CED EWT | 2022-05-18</a:t>
            </a:r>
            <a:endParaRPr/>
          </a:p>
        </p:txBody>
      </p:sp>
      <p:sp>
        <p:nvSpPr>
          <p:cNvPr id="845" name="Google Shape;845;p9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IoT?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(at least in this talk)</a:t>
            </a:r>
            <a:endParaRPr sz="3600"/>
          </a:p>
        </p:txBody>
      </p:sp>
      <p:sp>
        <p:nvSpPr>
          <p:cNvPr id="449" name="Google Shape;449;p67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/>
          <p:nvPr/>
        </p:nvSpPr>
        <p:spPr>
          <a:xfrm>
            <a:off x="1208720" y="1712920"/>
            <a:ext cx="5473800" cy="3742200"/>
          </a:xfrm>
          <a:prstGeom prst="rect">
            <a:avLst/>
          </a:prstGeom>
          <a:noFill/>
          <a:ln w="50800" cap="flat" cmpd="sng">
            <a:solidFill>
              <a:srgbClr val="2F528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8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least one way to look at it</a:t>
            </a:r>
            <a:endParaRPr/>
          </a:p>
        </p:txBody>
      </p:sp>
      <p:pic>
        <p:nvPicPr>
          <p:cNvPr id="457" name="Google Shape;45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255" y="2820995"/>
            <a:ext cx="709294" cy="9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0055" y="4004000"/>
            <a:ext cx="1114423" cy="8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915" y="2022800"/>
            <a:ext cx="876301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3080" y="4682815"/>
            <a:ext cx="70104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4090" y="3103455"/>
            <a:ext cx="1405890" cy="128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0340" y="2624145"/>
            <a:ext cx="2592705" cy="14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8"/>
          <p:cNvCxnSpPr/>
          <p:nvPr/>
        </p:nvCxnSpPr>
        <p:spPr>
          <a:xfrm>
            <a:off x="3643310" y="2721935"/>
            <a:ext cx="647700" cy="73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4" name="Google Shape;464;p68"/>
          <p:cNvCxnSpPr/>
          <p:nvPr/>
        </p:nvCxnSpPr>
        <p:spPr>
          <a:xfrm>
            <a:off x="2673665" y="3388685"/>
            <a:ext cx="1548000" cy="28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65" name="Google Shape;465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3765" y="3163260"/>
            <a:ext cx="1446530" cy="966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68"/>
          <p:cNvCxnSpPr/>
          <p:nvPr/>
        </p:nvCxnSpPr>
        <p:spPr>
          <a:xfrm rot="10800000" flipH="1">
            <a:off x="2709225" y="3792605"/>
            <a:ext cx="1508700" cy="70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7" name="Google Shape;467;p68"/>
          <p:cNvCxnSpPr/>
          <p:nvPr/>
        </p:nvCxnSpPr>
        <p:spPr>
          <a:xfrm rot="10800000" flipH="1">
            <a:off x="3654740" y="4039040"/>
            <a:ext cx="694800" cy="66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68" name="Google Shape;468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30250" y="3814135"/>
            <a:ext cx="5810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8"/>
          <p:cNvSpPr txBox="1"/>
          <p:nvPr/>
        </p:nvSpPr>
        <p:spPr>
          <a:xfrm rot="-5384713">
            <a:off x="3198091" y="3622863"/>
            <a:ext cx="1146911" cy="22800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based</a:t>
            </a:r>
            <a:endParaRPr/>
          </a:p>
        </p:txBody>
      </p:sp>
      <p:grpSp>
        <p:nvGrpSpPr>
          <p:cNvPr id="470" name="Google Shape;470;p68"/>
          <p:cNvGrpSpPr/>
          <p:nvPr/>
        </p:nvGrpSpPr>
        <p:grpSpPr>
          <a:xfrm>
            <a:off x="6408767" y="3672521"/>
            <a:ext cx="941030" cy="140875"/>
            <a:chOff x="7351200" y="3918000"/>
            <a:chExt cx="1254540" cy="188160"/>
          </a:xfrm>
        </p:grpSpPr>
        <p:cxnSp>
          <p:nvCxnSpPr>
            <p:cNvPr id="471" name="Google Shape;471;p68"/>
            <p:cNvCxnSpPr/>
            <p:nvPr/>
          </p:nvCxnSpPr>
          <p:spPr>
            <a:xfrm rot="10800000" flipH="1">
              <a:off x="7351200" y="3918000"/>
              <a:ext cx="1251300" cy="4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72" name="Google Shape;472;p68"/>
            <p:cNvCxnSpPr/>
            <p:nvPr/>
          </p:nvCxnSpPr>
          <p:spPr>
            <a:xfrm rot="10800000" flipH="1">
              <a:off x="7354440" y="4101960"/>
              <a:ext cx="1251300" cy="4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473" name="Google Shape;473;p68"/>
          <p:cNvSpPr txBox="1"/>
          <p:nvPr/>
        </p:nvSpPr>
        <p:spPr>
          <a:xfrm>
            <a:off x="2763835" y="5524190"/>
            <a:ext cx="22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F528F"/>
                </a:solidFill>
                <a:latin typeface="Calibri"/>
                <a:ea typeface="Calibri"/>
                <a:cs typeface="Calibri"/>
                <a:sym typeface="Calibri"/>
              </a:rPr>
              <a:t>Local Network</a:t>
            </a:r>
            <a:endParaRPr/>
          </a:p>
        </p:txBody>
      </p:sp>
      <p:sp>
        <p:nvSpPr>
          <p:cNvPr id="474" name="Google Shape;474;p68"/>
          <p:cNvSpPr txBox="1"/>
          <p:nvPr/>
        </p:nvSpPr>
        <p:spPr>
          <a:xfrm rot="-5384713">
            <a:off x="6307686" y="3629848"/>
            <a:ext cx="1146911" cy="22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based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68"/>
          <p:cNvGrpSpPr/>
          <p:nvPr/>
        </p:nvGrpSpPr>
        <p:grpSpPr>
          <a:xfrm>
            <a:off x="8687147" y="3669346"/>
            <a:ext cx="941030" cy="140875"/>
            <a:chOff x="7351200" y="3918000"/>
            <a:chExt cx="1254540" cy="188160"/>
          </a:xfrm>
        </p:grpSpPr>
        <p:cxnSp>
          <p:nvCxnSpPr>
            <p:cNvPr id="476" name="Google Shape;476;p68"/>
            <p:cNvCxnSpPr/>
            <p:nvPr/>
          </p:nvCxnSpPr>
          <p:spPr>
            <a:xfrm rot="10800000" flipH="1">
              <a:off x="7351200" y="3918000"/>
              <a:ext cx="1251300" cy="4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77" name="Google Shape;477;p68"/>
            <p:cNvCxnSpPr/>
            <p:nvPr/>
          </p:nvCxnSpPr>
          <p:spPr>
            <a:xfrm rot="10800000" flipH="1">
              <a:off x="7354440" y="4101960"/>
              <a:ext cx="1251300" cy="4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478" name="Google Shape;478;p68"/>
          <p:cNvSpPr txBox="1"/>
          <p:nvPr/>
        </p:nvSpPr>
        <p:spPr>
          <a:xfrm>
            <a:off x="4592000" y="4062420"/>
            <a:ext cx="11469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Router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93240" y="3103455"/>
            <a:ext cx="1405890" cy="1280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6038" y="1932303"/>
            <a:ext cx="685990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6038" y="1337943"/>
            <a:ext cx="1262379" cy="161036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Web of Things way to look at it</a:t>
            </a:r>
            <a:endParaRPr/>
          </a:p>
        </p:txBody>
      </p:sp>
      <p:sp>
        <p:nvSpPr>
          <p:cNvPr id="489" name="Google Shape;489;p69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Web of Things way to look at it</a:t>
            </a:r>
            <a:endParaRPr/>
          </a:p>
        </p:txBody>
      </p:sp>
      <p:sp>
        <p:nvSpPr>
          <p:cNvPr id="496" name="Google Shape;496;p70"/>
          <p:cNvSpPr txBox="1"/>
          <p:nvPr/>
        </p:nvSpPr>
        <p:spPr>
          <a:xfrm>
            <a:off x="4375838" y="1414475"/>
            <a:ext cx="387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Was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proposal on how to build REST APIs for IoT devices</a:t>
            </a:r>
            <a:endParaRPr/>
          </a:p>
        </p:txBody>
      </p:sp>
      <p:grpSp>
        <p:nvGrpSpPr>
          <p:cNvPr id="497" name="Google Shape;497;p70"/>
          <p:cNvGrpSpPr/>
          <p:nvPr/>
        </p:nvGrpSpPr>
        <p:grpSpPr>
          <a:xfrm>
            <a:off x="4544112" y="2798140"/>
            <a:ext cx="3469615" cy="1714500"/>
            <a:chOff x="12840" y="4924"/>
            <a:chExt cx="5464" cy="2700"/>
          </a:xfrm>
        </p:grpSpPr>
        <p:sp>
          <p:nvSpPr>
            <p:cNvPr id="498" name="Google Shape;498;p70"/>
            <p:cNvSpPr/>
            <p:nvPr/>
          </p:nvSpPr>
          <p:spPr>
            <a:xfrm>
              <a:off x="15000" y="4924"/>
              <a:ext cx="1200" cy="27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7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840" y="5441"/>
              <a:ext cx="2468" cy="1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7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76" y="5441"/>
              <a:ext cx="2228" cy="1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70"/>
          <p:cNvSpPr txBox="1"/>
          <p:nvPr/>
        </p:nvSpPr>
        <p:spPr>
          <a:xfrm>
            <a:off x="4232328" y="4578680"/>
            <a:ext cx="4165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about describing </a:t>
            </a:r>
            <a:r>
              <a:rPr lang="en-US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kind of API for IoT devices using </a:t>
            </a:r>
            <a:r>
              <a:rPr lang="en-US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/>
          </a:p>
        </p:txBody>
      </p:sp>
      <p:pic>
        <p:nvPicPr>
          <p:cNvPr id="502" name="Google Shape;50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00" y="1215350"/>
            <a:ext cx="2407675" cy="15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0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4 normative deliverables, 93 participants over 35 organizations!</a:t>
            </a:r>
            <a:endParaRPr/>
          </a:p>
        </p:txBody>
      </p:sp>
      <p:sp>
        <p:nvSpPr>
          <p:cNvPr id="510" name="Google Shape;510;p71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>
            <a:spLocks noGrp="1"/>
          </p:cNvSpPr>
          <p:nvPr>
            <p:ph type="title"/>
          </p:nvPr>
        </p:nvSpPr>
        <p:spPr>
          <a:xfrm>
            <a:off x="410400" y="478800"/>
            <a:ext cx="9864000" cy="576000"/>
          </a:xfrm>
          <a:prstGeom prst="rect">
            <a:avLst/>
          </a:prstGeom>
        </p:spPr>
        <p:txBody>
          <a:bodyPr spcFirstLastPara="1" wrap="square" lIns="0" tIns="0" rIns="324000" bIns="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of Things: Thing Description (TD)</a:t>
            </a:r>
            <a:endParaRPr/>
          </a:p>
        </p:txBody>
      </p:sp>
      <p:pic>
        <p:nvPicPr>
          <p:cNvPr id="517" name="Google Shape;51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270" y="2561265"/>
            <a:ext cx="1337310" cy="171576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2"/>
          <p:cNvSpPr/>
          <p:nvPr/>
        </p:nvSpPr>
        <p:spPr>
          <a:xfrm>
            <a:off x="511825" y="1542090"/>
            <a:ext cx="8957400" cy="4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Abstract description of network APIs of IoT devices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87878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Property</a:t>
            </a:r>
            <a:r>
              <a:rPr lang="en-US"/>
              <a:t>, </a:t>
            </a:r>
            <a:r>
              <a:rPr lang="en-US" sz="2400" b="0" i="0" u="none" strike="noStrike" cap="none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/>
              <a:t>, </a:t>
            </a:r>
            <a:r>
              <a:rPr lang="en-US" sz="2400" b="0" i="0" u="none" strike="noStrike" cap="none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 annotation of capabilities by other vocabularies over the Web: schema.org, SSN, ...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Concrete protocol description of individual devices</a:t>
            </a:r>
            <a:endParaRPr/>
          </a:p>
        </p:txBody>
      </p:sp>
      <p:sp>
        <p:nvSpPr>
          <p:cNvPr id="519" name="Google Shape;519;p72"/>
          <p:cNvSpPr txBox="1">
            <a:spLocks noGrp="1"/>
          </p:cNvSpPr>
          <p:nvPr>
            <p:ph type="sldNum" idx="12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spcFirstLastPara="1" wrap="square" lIns="0" tIns="0" rIns="0" bIns="61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rgbClr val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rgbClr val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rgbClr val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Microsoft Office PowerPoint</Application>
  <PresentationFormat>Breitbild</PresentationFormat>
  <Paragraphs>299</Paragraphs>
  <Slides>34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Siemens 2020</vt:lpstr>
      <vt:lpstr>Siemens 2020</vt:lpstr>
      <vt:lpstr>Bringing the Power of the Web to the IoT:  Web of Things and node-wot</vt:lpstr>
      <vt:lpstr>A Peculiar YouTube Video Title</vt:lpstr>
      <vt:lpstr>Web Mashups?</vt:lpstr>
      <vt:lpstr>What is IoT?  (at least in this talk)</vt:lpstr>
      <vt:lpstr>At least one way to look at it</vt:lpstr>
      <vt:lpstr>The Web of Things way to look at it</vt:lpstr>
      <vt:lpstr>The Web of Things way to look at it</vt:lpstr>
      <vt:lpstr>Now 4 normative deliverables, 93 participants over 35 organizations!</vt:lpstr>
      <vt:lpstr>Web of Things: Thing Description (TD)</vt:lpstr>
      <vt:lpstr>Why talk about standards in a Node.js summit?</vt:lpstr>
      <vt:lpstr>Because it enables</vt:lpstr>
      <vt:lpstr>Well also, the reference implementation is in Node.js </vt:lpstr>
      <vt:lpstr>Let’s see some code!</vt:lpstr>
      <vt:lpstr>Code of a Thing</vt:lpstr>
      <vt:lpstr>What happens in the background </vt:lpstr>
      <vt:lpstr>Code of a Thing Consumer</vt:lpstr>
      <vt:lpstr>What happens in the background </vt:lpstr>
      <vt:lpstr>How is this all possible?</vt:lpstr>
      <vt:lpstr>Deeper look into the Thing Description</vt:lpstr>
      <vt:lpstr>Deeper look into the Thing Description: Thing Level</vt:lpstr>
      <vt:lpstr>Deeper look into the Thing Description: Interaction Level </vt:lpstr>
      <vt:lpstr>Deeper look into the Thing Description: Protocol Level</vt:lpstr>
      <vt:lpstr>How is this all possible?</vt:lpstr>
      <vt:lpstr>How to get running</vt:lpstr>
      <vt:lpstr>Different Protocol Options</vt:lpstr>
      <vt:lpstr>PowerPoint-Präsentation</vt:lpstr>
      <vt:lpstr>PowerPoint-Präsentation</vt:lpstr>
      <vt:lpstr>Give node-wot a try!</vt:lpstr>
      <vt:lpstr>Mashups at Standardization Events</vt:lpstr>
      <vt:lpstr>On the Browser</vt:lpstr>
      <vt:lpstr>Desktop Applications</vt:lpstr>
      <vt:lpstr>And more!</vt:lpstr>
      <vt:lpstr>For more on Web of Things and node-wot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the Power of the Web to the IoT:  Web of Things and node-wot</dc:title>
  <cp:lastModifiedBy>Korkan, Ege (T CED EWT-DE)</cp:lastModifiedBy>
  <cp:revision>1</cp:revision>
  <dcterms:modified xsi:type="dcterms:W3CDTF">2022-05-19T10:25:09Z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2022-05-19T10:25:08Z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c4cc7606-6b21-4935-a23f-7eedffe4014d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